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39"/>
  </p:notesMasterIdLst>
  <p:handoutMasterIdLst>
    <p:handoutMasterId r:id="rId40"/>
  </p:handoutMasterIdLst>
  <p:sldIdLst>
    <p:sldId id="256" r:id="rId2"/>
    <p:sldId id="719" r:id="rId3"/>
    <p:sldId id="722" r:id="rId4"/>
    <p:sldId id="720" r:id="rId5"/>
    <p:sldId id="721" r:id="rId6"/>
    <p:sldId id="701" r:id="rId7"/>
    <p:sldId id="692" r:id="rId8"/>
    <p:sldId id="699" r:id="rId9"/>
    <p:sldId id="717" r:id="rId10"/>
    <p:sldId id="694" r:id="rId11"/>
    <p:sldId id="702" r:id="rId12"/>
    <p:sldId id="695" r:id="rId13"/>
    <p:sldId id="696" r:id="rId14"/>
    <p:sldId id="718" r:id="rId15"/>
    <p:sldId id="703" r:id="rId16"/>
    <p:sldId id="697" r:id="rId17"/>
    <p:sldId id="698" r:id="rId18"/>
    <p:sldId id="705" r:id="rId19"/>
    <p:sldId id="725" r:id="rId20"/>
    <p:sldId id="706" r:id="rId21"/>
    <p:sldId id="707" r:id="rId22"/>
    <p:sldId id="704" r:id="rId23"/>
    <p:sldId id="708" r:id="rId24"/>
    <p:sldId id="709" r:id="rId25"/>
    <p:sldId id="711" r:id="rId26"/>
    <p:sldId id="712" r:id="rId27"/>
    <p:sldId id="713" r:id="rId28"/>
    <p:sldId id="714" r:id="rId29"/>
    <p:sldId id="716" r:id="rId30"/>
    <p:sldId id="723" r:id="rId31"/>
    <p:sldId id="724" r:id="rId32"/>
    <p:sldId id="728" r:id="rId33"/>
    <p:sldId id="730" r:id="rId34"/>
    <p:sldId id="726" r:id="rId35"/>
    <p:sldId id="710" r:id="rId36"/>
    <p:sldId id="729" r:id="rId37"/>
    <p:sldId id="731" r:id="rId38"/>
  </p:sldIdLst>
  <p:sldSz cx="9144000" cy="6858000" type="screen4x3"/>
  <p:notesSz cx="7010400" cy="9296400"/>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69507"/>
  </p:normalViewPr>
  <p:slideViewPr>
    <p:cSldViewPr>
      <p:cViewPr varScale="1">
        <p:scale>
          <a:sx n="78" d="100"/>
          <a:sy n="78" d="100"/>
        </p:scale>
        <p:origin x="1152" y="176"/>
      </p:cViewPr>
      <p:guideLst>
        <p:guide orient="horz" pos="2160"/>
        <p:guide pos="2880"/>
      </p:guideLst>
    </p:cSldViewPr>
  </p:slideViewPr>
  <p:outlineViewPr>
    <p:cViewPr>
      <p:scale>
        <a:sx n="33" d="100"/>
        <a:sy n="33" d="100"/>
      </p:scale>
      <p:origin x="0" y="7672"/>
    </p:cViewPr>
  </p:outlineViewPr>
  <p:notesTextViewPr>
    <p:cViewPr>
      <p:scale>
        <a:sx n="100" d="100"/>
        <a:sy n="100" d="100"/>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6F146257-A3BD-2D4D-9823-8BD739D5582E}"/>
              </a:ext>
            </a:extLst>
          </p:cNvPr>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defTabSz="931863" eaLnBrk="1" hangingPunct="1">
              <a:defRPr sz="1200">
                <a:latin typeface="Arial" charset="0"/>
                <a:ea typeface="ＭＳ Ｐゴシック" charset="0"/>
                <a:cs typeface="ＭＳ Ｐゴシック" charset="0"/>
              </a:defRPr>
            </a:lvl1pPr>
          </a:lstStyle>
          <a:p>
            <a:pPr>
              <a:defRPr/>
            </a:pPr>
            <a:endParaRPr lang="en-US" altLang="ja-JP"/>
          </a:p>
        </p:txBody>
      </p:sp>
      <p:sp>
        <p:nvSpPr>
          <p:cNvPr id="55299" name="Rectangle 3">
            <a:extLst>
              <a:ext uri="{FF2B5EF4-FFF2-40B4-BE49-F238E27FC236}">
                <a16:creationId xmlns:a16="http://schemas.microsoft.com/office/drawing/2014/main" id="{51081314-2348-4C44-B8E7-3598FADC6772}"/>
              </a:ext>
            </a:extLst>
          </p:cNvPr>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defTabSz="931863" eaLnBrk="1" hangingPunct="1">
              <a:defRPr sz="1200">
                <a:latin typeface="Arial" charset="0"/>
                <a:ea typeface="ＭＳ Ｐゴシック" charset="0"/>
                <a:cs typeface="ＭＳ Ｐゴシック" charset="0"/>
              </a:defRPr>
            </a:lvl1pPr>
          </a:lstStyle>
          <a:p>
            <a:pPr>
              <a:defRPr/>
            </a:pPr>
            <a:endParaRPr lang="en-US" altLang="ja-JP"/>
          </a:p>
        </p:txBody>
      </p:sp>
      <p:sp>
        <p:nvSpPr>
          <p:cNvPr id="55300" name="Rectangle 4">
            <a:extLst>
              <a:ext uri="{FF2B5EF4-FFF2-40B4-BE49-F238E27FC236}">
                <a16:creationId xmlns:a16="http://schemas.microsoft.com/office/drawing/2014/main" id="{AE42067A-0A7D-1349-A8F4-D7674A06B514}"/>
              </a:ext>
            </a:extLst>
          </p:cNvPr>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defTabSz="931863" eaLnBrk="1" hangingPunct="1">
              <a:defRPr sz="1200">
                <a:latin typeface="Arial" charset="0"/>
                <a:ea typeface="ＭＳ Ｐゴシック" charset="0"/>
                <a:cs typeface="ＭＳ Ｐゴシック" charset="0"/>
              </a:defRPr>
            </a:lvl1pPr>
          </a:lstStyle>
          <a:p>
            <a:pPr>
              <a:defRPr/>
            </a:pPr>
            <a:endParaRPr lang="en-US" altLang="ja-JP"/>
          </a:p>
        </p:txBody>
      </p:sp>
      <p:sp>
        <p:nvSpPr>
          <p:cNvPr id="55301" name="Rectangle 5">
            <a:extLst>
              <a:ext uri="{FF2B5EF4-FFF2-40B4-BE49-F238E27FC236}">
                <a16:creationId xmlns:a16="http://schemas.microsoft.com/office/drawing/2014/main" id="{5C3767FD-8105-E246-B89C-C866AA563EF4}"/>
              </a:ext>
            </a:extLst>
          </p:cNvPr>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defTabSz="931863" eaLnBrk="1" hangingPunct="1">
              <a:defRPr sz="1200"/>
            </a:lvl1pPr>
          </a:lstStyle>
          <a:p>
            <a:pPr>
              <a:defRPr/>
            </a:pPr>
            <a:fld id="{342615C3-3884-B143-9C40-ECDAC49C9572}"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FD89345-1D6E-7548-B320-3708676BA82A}"/>
              </a:ext>
            </a:extLst>
          </p:cNvPr>
          <p:cNvSpPr>
            <a:spLocks noGrp="1"/>
          </p:cNvSpPr>
          <p:nvPr>
            <p:ph type="hdr" sz="quarter"/>
          </p:nvPr>
        </p:nvSpPr>
        <p:spPr>
          <a:xfrm>
            <a:off x="0" y="0"/>
            <a:ext cx="3038475" cy="465138"/>
          </a:xfrm>
          <a:prstGeom prst="rect">
            <a:avLst/>
          </a:prstGeom>
        </p:spPr>
        <p:txBody>
          <a:bodyPr vert="horz" wrap="square" lIns="91440" tIns="45720" rIns="91440" bIns="45720" numCol="1" anchor="t" anchorCtr="0" compatLnSpc="1">
            <a:prstTxWarp prst="textNoShape">
              <a:avLst/>
            </a:prstTxWarp>
          </a:bodyPr>
          <a:lstStyle>
            <a:lvl1pPr eaLnBrk="1" hangingPunct="1">
              <a:defRPr sz="1200">
                <a:latin typeface="Arial"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8633280A-3419-1940-BDB0-EEDD9FF61332}"/>
              </a:ext>
            </a:extLst>
          </p:cNvPr>
          <p:cNvSpPr>
            <a:spLocks noGrp="1"/>
          </p:cNvSpPr>
          <p:nvPr>
            <p:ph type="dt" idx="1"/>
          </p:nvPr>
        </p:nvSpPr>
        <p:spPr>
          <a:xfrm>
            <a:off x="3970338" y="0"/>
            <a:ext cx="3038475" cy="46513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AD0240EE-4546-324D-9590-C3E35943812A}" type="datetime1">
              <a:rPr lang="en-US" altLang="en-JP"/>
              <a:pPr>
                <a:defRPr/>
              </a:pPr>
              <a:t>10/29/25</a:t>
            </a:fld>
            <a:endParaRPr lang="en-US" altLang="en-JP"/>
          </a:p>
        </p:txBody>
      </p:sp>
      <p:sp>
        <p:nvSpPr>
          <p:cNvPr id="4" name="Slide Image Placeholder 3">
            <a:extLst>
              <a:ext uri="{FF2B5EF4-FFF2-40B4-BE49-F238E27FC236}">
                <a16:creationId xmlns:a16="http://schemas.microsoft.com/office/drawing/2014/main" id="{C07DB581-C578-FD46-B8FE-390554310122}"/>
              </a:ext>
            </a:extLst>
          </p:cNvPr>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a:extLst>
              <a:ext uri="{FF2B5EF4-FFF2-40B4-BE49-F238E27FC236}">
                <a16:creationId xmlns:a16="http://schemas.microsoft.com/office/drawing/2014/main" id="{55926B09-1032-4F44-8EF5-FE2B75BE092A}"/>
              </a:ext>
            </a:extLst>
          </p:cNvPr>
          <p:cNvSpPr>
            <a:spLocks noGrp="1"/>
          </p:cNvSpPr>
          <p:nvPr>
            <p:ph type="body" sz="quarter" idx="3"/>
          </p:nvPr>
        </p:nvSpPr>
        <p:spPr>
          <a:xfrm>
            <a:off x="701675" y="4416425"/>
            <a:ext cx="5607050" cy="4183063"/>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8E61000E-EB82-7F46-AAC4-12358C4256AE}"/>
              </a:ext>
            </a:extLst>
          </p:cNvPr>
          <p:cNvSpPr>
            <a:spLocks noGrp="1"/>
          </p:cNvSpPr>
          <p:nvPr>
            <p:ph type="ftr" sz="quarter" idx="4"/>
          </p:nvPr>
        </p:nvSpPr>
        <p:spPr>
          <a:xfrm>
            <a:off x="0" y="8829675"/>
            <a:ext cx="3038475" cy="465138"/>
          </a:xfrm>
          <a:prstGeom prst="rect">
            <a:avLst/>
          </a:prstGeom>
        </p:spPr>
        <p:txBody>
          <a:bodyPr vert="horz" wrap="square" lIns="91440" tIns="45720" rIns="91440" bIns="45720" numCol="1" anchor="b" anchorCtr="0" compatLnSpc="1">
            <a:prstTxWarp prst="textNoShape">
              <a:avLst/>
            </a:prstTxWarp>
          </a:bodyPr>
          <a:lstStyle>
            <a:lvl1pPr eaLnBrk="1" hangingPunct="1">
              <a:defRPr sz="1200">
                <a:latin typeface="Arial" charset="0"/>
                <a:ea typeface="ＭＳ Ｐゴシック" charset="0"/>
                <a:cs typeface="ＭＳ Ｐゴシック" charset="0"/>
              </a:defRPr>
            </a:lvl1pPr>
          </a:lstStyle>
          <a:p>
            <a:pPr>
              <a:defRPr/>
            </a:pPr>
            <a:endParaRPr lang="en-US"/>
          </a:p>
        </p:txBody>
      </p:sp>
      <p:sp>
        <p:nvSpPr>
          <p:cNvPr id="7" name="Slide Number Placeholder 6">
            <a:extLst>
              <a:ext uri="{FF2B5EF4-FFF2-40B4-BE49-F238E27FC236}">
                <a16:creationId xmlns:a16="http://schemas.microsoft.com/office/drawing/2014/main" id="{A992562C-8E5A-F740-9AEB-C5E5997F3657}"/>
              </a:ext>
            </a:extLst>
          </p:cNvPr>
          <p:cNvSpPr>
            <a:spLocks noGrp="1"/>
          </p:cNvSpPr>
          <p:nvPr>
            <p:ph type="sldNum" sz="quarter" idx="5"/>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5C18D1A-DE0B-714C-9D68-AFA1507D4D8C}" type="slidenum">
              <a:rPr lang="en-US" altLang="en-JP"/>
              <a:pPr>
                <a:defRPr/>
              </a:pPr>
              <a:t>‹#›</a:t>
            </a:fld>
            <a:endParaRPr lang="en-US" altLang="en-JP"/>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n-ea"/>
        <a:cs typeface="ＭＳ Ｐゴシック" pitchFamily="-110" charset="-128"/>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5C18D1A-DE0B-714C-9D68-AFA1507D4D8C}" type="slidenum">
              <a:rPr lang="en-US" altLang="en-JP" smtClean="0"/>
              <a:pPr>
                <a:defRPr/>
              </a:pPr>
              <a:t>1</a:t>
            </a:fld>
            <a:endParaRPr lang="en-US" altLang="en-JP"/>
          </a:p>
        </p:txBody>
      </p:sp>
    </p:spTree>
    <p:extLst>
      <p:ext uri="{BB962C8B-B14F-4D97-AF65-F5344CB8AC3E}">
        <p14:creationId xmlns:p14="http://schemas.microsoft.com/office/powerpoint/2010/main" val="16143238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5C18D1A-DE0B-714C-9D68-AFA1507D4D8C}" type="slidenum">
              <a:rPr lang="en-US" altLang="en-JP" smtClean="0"/>
              <a:pPr>
                <a:defRPr/>
              </a:pPr>
              <a:t>2</a:t>
            </a:fld>
            <a:endParaRPr lang="en-US" altLang="en-JP"/>
          </a:p>
        </p:txBody>
      </p:sp>
    </p:spTree>
    <p:extLst>
      <p:ext uri="{BB962C8B-B14F-4D97-AF65-F5344CB8AC3E}">
        <p14:creationId xmlns:p14="http://schemas.microsoft.com/office/powerpoint/2010/main" val="3540625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5C18D1A-DE0B-714C-9D68-AFA1507D4D8C}" type="slidenum">
              <a:rPr lang="en-US" altLang="en-JP" smtClean="0"/>
              <a:pPr>
                <a:defRPr/>
              </a:pPr>
              <a:t>23</a:t>
            </a:fld>
            <a:endParaRPr lang="en-US" altLang="en-JP"/>
          </a:p>
        </p:txBody>
      </p:sp>
    </p:spTree>
    <p:extLst>
      <p:ext uri="{BB962C8B-B14F-4D97-AF65-F5344CB8AC3E}">
        <p14:creationId xmlns:p14="http://schemas.microsoft.com/office/powerpoint/2010/main" val="41301841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5C18D1A-DE0B-714C-9D68-AFA1507D4D8C}" type="slidenum">
              <a:rPr lang="en-US" altLang="en-JP" smtClean="0"/>
              <a:pPr>
                <a:defRPr/>
              </a:pPr>
              <a:t>24</a:t>
            </a:fld>
            <a:endParaRPr lang="en-US" altLang="en-JP"/>
          </a:p>
        </p:txBody>
      </p:sp>
    </p:spTree>
    <p:extLst>
      <p:ext uri="{BB962C8B-B14F-4D97-AF65-F5344CB8AC3E}">
        <p14:creationId xmlns:p14="http://schemas.microsoft.com/office/powerpoint/2010/main" val="39939424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5C18D1A-DE0B-714C-9D68-AFA1507D4D8C}" type="slidenum">
              <a:rPr lang="en-US" altLang="en-JP" smtClean="0"/>
              <a:pPr>
                <a:defRPr/>
              </a:pPr>
              <a:t>26</a:t>
            </a:fld>
            <a:endParaRPr lang="en-US" altLang="en-JP"/>
          </a:p>
        </p:txBody>
      </p:sp>
    </p:spTree>
    <p:extLst>
      <p:ext uri="{BB962C8B-B14F-4D97-AF65-F5344CB8AC3E}">
        <p14:creationId xmlns:p14="http://schemas.microsoft.com/office/powerpoint/2010/main" val="9014146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5C18D1A-DE0B-714C-9D68-AFA1507D4D8C}" type="slidenum">
              <a:rPr lang="en-US" altLang="en-JP" smtClean="0"/>
              <a:pPr>
                <a:defRPr/>
              </a:pPr>
              <a:t>27</a:t>
            </a:fld>
            <a:endParaRPr lang="en-US" altLang="en-JP"/>
          </a:p>
        </p:txBody>
      </p:sp>
    </p:spTree>
    <p:extLst>
      <p:ext uri="{BB962C8B-B14F-4D97-AF65-F5344CB8AC3E}">
        <p14:creationId xmlns:p14="http://schemas.microsoft.com/office/powerpoint/2010/main" val="32715291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85C18D1A-DE0B-714C-9D68-AFA1507D4D8C}" type="slidenum">
              <a:rPr lang="en-US" altLang="en-JP" smtClean="0"/>
              <a:pPr>
                <a:defRPr/>
              </a:pPr>
              <a:t>28</a:t>
            </a:fld>
            <a:endParaRPr lang="en-US" altLang="en-JP"/>
          </a:p>
        </p:txBody>
      </p:sp>
    </p:spTree>
    <p:extLst>
      <p:ext uri="{BB962C8B-B14F-4D97-AF65-F5344CB8AC3E}">
        <p14:creationId xmlns:p14="http://schemas.microsoft.com/office/powerpoint/2010/main" val="1816672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A81EF5AB-74CC-8140-B271-B5D81F121D18}"/>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JP"/>
          </a:p>
        </p:txBody>
      </p:sp>
      <p:sp>
        <p:nvSpPr>
          <p:cNvPr id="5" name="Line 8">
            <a:extLst>
              <a:ext uri="{FF2B5EF4-FFF2-40B4-BE49-F238E27FC236}">
                <a16:creationId xmlns:a16="http://schemas.microsoft.com/office/drawing/2014/main" id="{B68EB0FF-05B9-1247-9609-AE6FFCBCC052}"/>
              </a:ext>
            </a:extLst>
          </p:cNvPr>
          <p:cNvSpPr>
            <a:spLocks noChangeShapeType="1"/>
          </p:cNvSpPr>
          <p:nvPr/>
        </p:nvSpPr>
        <p:spPr bwMode="auto">
          <a:xfrm>
            <a:off x="1981200" y="3962400"/>
            <a:ext cx="6511925"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JP"/>
          </a:p>
        </p:txBody>
      </p:sp>
      <p:sp>
        <p:nvSpPr>
          <p:cNvPr id="4098" name="Rectangle 2"/>
          <p:cNvSpPr>
            <a:spLocks noGrp="1" noChangeArrowheads="1"/>
          </p:cNvSpPr>
          <p:nvPr>
            <p:ph type="ctrTitle"/>
          </p:nvPr>
        </p:nvSpPr>
        <p:spPr>
          <a:xfrm>
            <a:off x="914400" y="1524000"/>
            <a:ext cx="7623175" cy="1752600"/>
          </a:xfrm>
        </p:spPr>
        <p:txBody>
          <a:bodyPr/>
          <a:lstStyle>
            <a:lvl1pPr>
              <a:defRPr sz="5000"/>
            </a:lvl1pPr>
          </a:lstStyle>
          <a:p>
            <a:r>
              <a:rPr lang="ja-JP" altLang="en-US"/>
              <a:t>マスタ</a:t>
            </a:r>
            <a:r>
              <a:rPr lang="en-US" altLang="ja-JP"/>
              <a:t> </a:t>
            </a:r>
            <a:r>
              <a:rPr lang="ja-JP" altLang="en-US"/>
              <a:t>タイトルの書式設定</a:t>
            </a:r>
            <a:endParaRPr lang="en-US" altLang="ja-JP"/>
          </a:p>
        </p:txBody>
      </p:sp>
      <p:sp>
        <p:nvSpPr>
          <p:cNvPr id="4099" name="Rectangle 3"/>
          <p:cNvSpPr>
            <a:spLocks noGrp="1" noChangeArrowheads="1"/>
          </p:cNvSpPr>
          <p:nvPr>
            <p:ph type="subTitle" idx="1"/>
          </p:nvPr>
        </p:nvSpPr>
        <p:spPr>
          <a:xfrm>
            <a:off x="1981200" y="3962400"/>
            <a:ext cx="6553200" cy="1752600"/>
          </a:xfrm>
        </p:spPr>
        <p:txBody>
          <a:bodyPr/>
          <a:lstStyle>
            <a:lvl1pPr marL="0" indent="0">
              <a:buFont typeface="Wingdings" pitchFamily="-110" charset="2"/>
              <a:buNone/>
              <a:defRPr sz="2800"/>
            </a:lvl1pPr>
          </a:lstStyle>
          <a:p>
            <a:r>
              <a:rPr lang="ja-JP" altLang="en-US"/>
              <a:t>マスタ</a:t>
            </a:r>
            <a:r>
              <a:rPr lang="en-US" altLang="ja-JP"/>
              <a:t> </a:t>
            </a:r>
            <a:r>
              <a:rPr lang="ja-JP" altLang="en-US"/>
              <a:t>サブタイトルの書式設定</a:t>
            </a:r>
            <a:endParaRPr lang="en-US" altLang="ja-JP"/>
          </a:p>
        </p:txBody>
      </p:sp>
      <p:sp>
        <p:nvSpPr>
          <p:cNvPr id="6" name="Rectangle 4">
            <a:extLst>
              <a:ext uri="{FF2B5EF4-FFF2-40B4-BE49-F238E27FC236}">
                <a16:creationId xmlns:a16="http://schemas.microsoft.com/office/drawing/2014/main" id="{FEA75748-B67E-A249-B1DC-C42F5102FE5F}"/>
              </a:ext>
            </a:extLst>
          </p:cNvPr>
          <p:cNvSpPr>
            <a:spLocks noGrp="1" noChangeArrowheads="1"/>
          </p:cNvSpPr>
          <p:nvPr>
            <p:ph type="dt" sz="half" idx="10"/>
          </p:nvPr>
        </p:nvSpPr>
        <p:spPr/>
        <p:txBody>
          <a:bodyPr/>
          <a:lstStyle>
            <a:lvl1pPr>
              <a:defRPr/>
            </a:lvl1pPr>
          </a:lstStyle>
          <a:p>
            <a:pPr>
              <a:defRPr/>
            </a:pPr>
            <a:endParaRPr lang="en-US" altLang="ja-JP"/>
          </a:p>
        </p:txBody>
      </p:sp>
      <p:sp>
        <p:nvSpPr>
          <p:cNvPr id="7" name="Rectangle 5">
            <a:extLst>
              <a:ext uri="{FF2B5EF4-FFF2-40B4-BE49-F238E27FC236}">
                <a16:creationId xmlns:a16="http://schemas.microsoft.com/office/drawing/2014/main" id="{46BE4343-9282-AB46-8F81-898B426E2219}"/>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ja-JP"/>
          </a:p>
        </p:txBody>
      </p:sp>
      <p:sp>
        <p:nvSpPr>
          <p:cNvPr id="8" name="Rectangle 6">
            <a:extLst>
              <a:ext uri="{FF2B5EF4-FFF2-40B4-BE49-F238E27FC236}">
                <a16:creationId xmlns:a16="http://schemas.microsoft.com/office/drawing/2014/main" id="{9FD98211-0715-264B-BAA1-618DC06088C9}"/>
              </a:ext>
            </a:extLst>
          </p:cNvPr>
          <p:cNvSpPr>
            <a:spLocks noGrp="1" noChangeArrowheads="1"/>
          </p:cNvSpPr>
          <p:nvPr>
            <p:ph type="sldNum" sz="quarter" idx="12"/>
          </p:nvPr>
        </p:nvSpPr>
        <p:spPr/>
        <p:txBody>
          <a:bodyPr/>
          <a:lstStyle>
            <a:lvl1pPr>
              <a:defRPr/>
            </a:lvl1pPr>
          </a:lstStyle>
          <a:p>
            <a:pPr>
              <a:defRPr/>
            </a:pPr>
            <a:fld id="{CCAECFB4-E2BD-5A4A-912A-374EDF736FD4}" type="slidenum">
              <a:rPr lang="en-US" altLang="ja-JP"/>
              <a:pPr>
                <a:defRPr/>
              </a:pPr>
              <a:t>‹#›</a:t>
            </a:fld>
            <a:endParaRPr lang="en-US" altLang="ja-JP"/>
          </a:p>
        </p:txBody>
      </p:sp>
    </p:spTree>
    <p:extLst>
      <p:ext uri="{BB962C8B-B14F-4D97-AF65-F5344CB8AC3E}">
        <p14:creationId xmlns:p14="http://schemas.microsoft.com/office/powerpoint/2010/main" val="15094457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92BC852-613D-E746-8ED5-CD89623CE80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BEF938EC-CBB1-1241-8C8D-E0309D9AD83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12B334E0-5042-DB4C-A54E-0F7DAF04C158}"/>
              </a:ext>
            </a:extLst>
          </p:cNvPr>
          <p:cNvSpPr>
            <a:spLocks noGrp="1" noChangeArrowheads="1"/>
          </p:cNvSpPr>
          <p:nvPr>
            <p:ph type="sldNum" sz="quarter" idx="12"/>
          </p:nvPr>
        </p:nvSpPr>
        <p:spPr>
          <a:ln/>
        </p:spPr>
        <p:txBody>
          <a:bodyPr/>
          <a:lstStyle>
            <a:lvl1pPr>
              <a:defRPr/>
            </a:lvl1pPr>
          </a:lstStyle>
          <a:p>
            <a:pPr>
              <a:defRPr/>
            </a:pPr>
            <a:fld id="{ED1FD7F8-4CED-C443-AACD-BAEA8A3C16B6}" type="slidenum">
              <a:rPr lang="en-US" altLang="ja-JP"/>
              <a:pPr>
                <a:defRPr/>
              </a:pPr>
              <a:t>‹#›</a:t>
            </a:fld>
            <a:endParaRPr lang="en-US" altLang="ja-JP"/>
          </a:p>
        </p:txBody>
      </p:sp>
    </p:spTree>
    <p:extLst>
      <p:ext uri="{BB962C8B-B14F-4D97-AF65-F5344CB8AC3E}">
        <p14:creationId xmlns:p14="http://schemas.microsoft.com/office/powerpoint/2010/main" val="3388290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36C47AE-A19D-CC46-98FF-74C48055490C}"/>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A496F784-8F8F-634E-AC80-E9D2D29D004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7199C3EE-87B5-484A-AE29-6EF3AAC8B240}"/>
              </a:ext>
            </a:extLst>
          </p:cNvPr>
          <p:cNvSpPr>
            <a:spLocks noGrp="1" noChangeArrowheads="1"/>
          </p:cNvSpPr>
          <p:nvPr>
            <p:ph type="sldNum" sz="quarter" idx="12"/>
          </p:nvPr>
        </p:nvSpPr>
        <p:spPr>
          <a:ln/>
        </p:spPr>
        <p:txBody>
          <a:bodyPr/>
          <a:lstStyle>
            <a:lvl1pPr>
              <a:defRPr/>
            </a:lvl1pPr>
          </a:lstStyle>
          <a:p>
            <a:pPr>
              <a:defRPr/>
            </a:pPr>
            <a:fld id="{C0A37207-1048-D44E-927F-CCAEFF114EBC}" type="slidenum">
              <a:rPr lang="en-US" altLang="ja-JP"/>
              <a:pPr>
                <a:defRPr/>
              </a:pPr>
              <a:t>‹#›</a:t>
            </a:fld>
            <a:endParaRPr lang="en-US" altLang="ja-JP"/>
          </a:p>
        </p:txBody>
      </p:sp>
    </p:spTree>
    <p:extLst>
      <p:ext uri="{BB962C8B-B14F-4D97-AF65-F5344CB8AC3E}">
        <p14:creationId xmlns:p14="http://schemas.microsoft.com/office/powerpoint/2010/main" val="6218196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0F589930-242E-E142-8E7B-BD2304A07D8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1C6BEABC-3552-0741-9D7A-6885C3904887}"/>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9EE8683F-8649-954D-8C01-17314F9E6064}"/>
              </a:ext>
            </a:extLst>
          </p:cNvPr>
          <p:cNvSpPr>
            <a:spLocks noGrp="1" noChangeArrowheads="1"/>
          </p:cNvSpPr>
          <p:nvPr>
            <p:ph type="sldNum" sz="quarter" idx="12"/>
          </p:nvPr>
        </p:nvSpPr>
        <p:spPr>
          <a:ln/>
        </p:spPr>
        <p:txBody>
          <a:bodyPr/>
          <a:lstStyle>
            <a:lvl1pPr>
              <a:defRPr/>
            </a:lvl1pPr>
          </a:lstStyle>
          <a:p>
            <a:pPr>
              <a:defRPr/>
            </a:pPr>
            <a:fld id="{D2744730-6BB4-544D-AE37-751CEE16A266}" type="slidenum">
              <a:rPr lang="en-US" altLang="ja-JP"/>
              <a:pPr>
                <a:defRPr/>
              </a:pPr>
              <a:t>‹#›</a:t>
            </a:fld>
            <a:endParaRPr lang="en-US" altLang="ja-JP"/>
          </a:p>
        </p:txBody>
      </p:sp>
    </p:spTree>
    <p:extLst>
      <p:ext uri="{BB962C8B-B14F-4D97-AF65-F5344CB8AC3E}">
        <p14:creationId xmlns:p14="http://schemas.microsoft.com/office/powerpoint/2010/main" val="25610475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8EB787B-2555-2941-BB27-68D8910B27BE}"/>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406E318D-2D84-3045-BDC8-B311C3E1014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35DD67E7-D76B-794D-BF89-63F3BC5EBB52}"/>
              </a:ext>
            </a:extLst>
          </p:cNvPr>
          <p:cNvSpPr>
            <a:spLocks noGrp="1" noChangeArrowheads="1"/>
          </p:cNvSpPr>
          <p:nvPr>
            <p:ph type="sldNum" sz="quarter" idx="12"/>
          </p:nvPr>
        </p:nvSpPr>
        <p:spPr>
          <a:ln/>
        </p:spPr>
        <p:txBody>
          <a:bodyPr/>
          <a:lstStyle>
            <a:lvl1pPr>
              <a:defRPr/>
            </a:lvl1pPr>
          </a:lstStyle>
          <a:p>
            <a:pPr>
              <a:defRPr/>
            </a:pPr>
            <a:fld id="{F2C60163-BFD1-A644-91E7-45AA8827F820}" type="slidenum">
              <a:rPr lang="en-US" altLang="ja-JP"/>
              <a:pPr>
                <a:defRPr/>
              </a:pPr>
              <a:t>‹#›</a:t>
            </a:fld>
            <a:endParaRPr lang="en-US" altLang="ja-JP"/>
          </a:p>
        </p:txBody>
      </p:sp>
    </p:spTree>
    <p:extLst>
      <p:ext uri="{BB962C8B-B14F-4D97-AF65-F5344CB8AC3E}">
        <p14:creationId xmlns:p14="http://schemas.microsoft.com/office/powerpoint/2010/main" val="1839840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D1BB7622-7AE8-934F-A888-53112208160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521FE3AB-E517-B642-A87F-9A07AA518C18}"/>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03EBEEFE-AD51-6249-A7B5-B535265266D7}"/>
              </a:ext>
            </a:extLst>
          </p:cNvPr>
          <p:cNvSpPr>
            <a:spLocks noGrp="1" noChangeArrowheads="1"/>
          </p:cNvSpPr>
          <p:nvPr>
            <p:ph type="sldNum" sz="quarter" idx="12"/>
          </p:nvPr>
        </p:nvSpPr>
        <p:spPr>
          <a:ln/>
        </p:spPr>
        <p:txBody>
          <a:bodyPr/>
          <a:lstStyle>
            <a:lvl1pPr>
              <a:defRPr/>
            </a:lvl1pPr>
          </a:lstStyle>
          <a:p>
            <a:pPr>
              <a:defRPr/>
            </a:pPr>
            <a:fld id="{74596DCC-4D4F-A949-8783-48A4892EA9F1}" type="slidenum">
              <a:rPr lang="en-US" altLang="ja-JP"/>
              <a:pPr>
                <a:defRPr/>
              </a:pPr>
              <a:t>‹#›</a:t>
            </a:fld>
            <a:endParaRPr lang="en-US" altLang="ja-JP"/>
          </a:p>
        </p:txBody>
      </p:sp>
    </p:spTree>
    <p:extLst>
      <p:ext uri="{BB962C8B-B14F-4D97-AF65-F5344CB8AC3E}">
        <p14:creationId xmlns:p14="http://schemas.microsoft.com/office/powerpoint/2010/main" val="165326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77CBFF22-1A91-814C-9B5E-AE3E0BBD154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936C98CC-353D-1941-8AF8-CE818603ED6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AAF286C0-D3B3-A74B-945E-3C583B1C9A03}"/>
              </a:ext>
            </a:extLst>
          </p:cNvPr>
          <p:cNvSpPr>
            <a:spLocks noGrp="1" noChangeArrowheads="1"/>
          </p:cNvSpPr>
          <p:nvPr>
            <p:ph type="sldNum" sz="quarter" idx="12"/>
          </p:nvPr>
        </p:nvSpPr>
        <p:spPr>
          <a:ln/>
        </p:spPr>
        <p:txBody>
          <a:bodyPr/>
          <a:lstStyle>
            <a:lvl1pPr>
              <a:defRPr/>
            </a:lvl1pPr>
          </a:lstStyle>
          <a:p>
            <a:pPr>
              <a:defRPr/>
            </a:pPr>
            <a:fld id="{A3AA8AC1-FA9C-CD49-B59F-846E4FD83695}" type="slidenum">
              <a:rPr lang="en-US" altLang="ja-JP"/>
              <a:pPr>
                <a:defRPr/>
              </a:pPr>
              <a:t>‹#›</a:t>
            </a:fld>
            <a:endParaRPr lang="en-US" altLang="ja-JP"/>
          </a:p>
        </p:txBody>
      </p:sp>
    </p:spTree>
    <p:extLst>
      <p:ext uri="{BB962C8B-B14F-4D97-AF65-F5344CB8AC3E}">
        <p14:creationId xmlns:p14="http://schemas.microsoft.com/office/powerpoint/2010/main" val="1344596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ED74BEEA-0227-D14A-BC7C-AF9193BBF97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D1030665-B7B1-8440-B68A-E976316D836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91C3F871-F505-B448-B4A7-A96D3D724ED3}"/>
              </a:ext>
            </a:extLst>
          </p:cNvPr>
          <p:cNvSpPr>
            <a:spLocks noGrp="1" noChangeArrowheads="1"/>
          </p:cNvSpPr>
          <p:nvPr>
            <p:ph type="sldNum" sz="quarter" idx="12"/>
          </p:nvPr>
        </p:nvSpPr>
        <p:spPr>
          <a:ln/>
        </p:spPr>
        <p:txBody>
          <a:bodyPr/>
          <a:lstStyle>
            <a:lvl1pPr>
              <a:defRPr/>
            </a:lvl1pPr>
          </a:lstStyle>
          <a:p>
            <a:pPr>
              <a:defRPr/>
            </a:pPr>
            <a:fld id="{103E1BD8-2662-4A48-A01A-65CB55124E61}" type="slidenum">
              <a:rPr lang="en-US" altLang="ja-JP"/>
              <a:pPr>
                <a:defRPr/>
              </a:pPr>
              <a:t>‹#›</a:t>
            </a:fld>
            <a:endParaRPr lang="en-US" altLang="ja-JP"/>
          </a:p>
        </p:txBody>
      </p:sp>
    </p:spTree>
    <p:extLst>
      <p:ext uri="{BB962C8B-B14F-4D97-AF65-F5344CB8AC3E}">
        <p14:creationId xmlns:p14="http://schemas.microsoft.com/office/powerpoint/2010/main" val="38873560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338E6AFA-8DFC-F14A-84F3-70B64C8C67D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BC85504B-C53C-F94A-A63D-402840CCC17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9292B1F1-5EFC-EB44-A383-242C1CCDC1A4}"/>
              </a:ext>
            </a:extLst>
          </p:cNvPr>
          <p:cNvSpPr>
            <a:spLocks noGrp="1" noChangeArrowheads="1"/>
          </p:cNvSpPr>
          <p:nvPr>
            <p:ph type="sldNum" sz="quarter" idx="12"/>
          </p:nvPr>
        </p:nvSpPr>
        <p:spPr>
          <a:ln/>
        </p:spPr>
        <p:txBody>
          <a:bodyPr/>
          <a:lstStyle>
            <a:lvl1pPr>
              <a:defRPr/>
            </a:lvl1pPr>
          </a:lstStyle>
          <a:p>
            <a:pPr>
              <a:defRPr/>
            </a:pPr>
            <a:fld id="{407C3DF1-24D5-7140-9973-36B44324638F}" type="slidenum">
              <a:rPr lang="en-US" altLang="ja-JP"/>
              <a:pPr>
                <a:defRPr/>
              </a:pPr>
              <a:t>‹#›</a:t>
            </a:fld>
            <a:endParaRPr lang="en-US" altLang="ja-JP"/>
          </a:p>
        </p:txBody>
      </p:sp>
    </p:spTree>
    <p:extLst>
      <p:ext uri="{BB962C8B-B14F-4D97-AF65-F5344CB8AC3E}">
        <p14:creationId xmlns:p14="http://schemas.microsoft.com/office/powerpoint/2010/main" val="34708282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6890246-2D5A-C14D-891D-08A0FEDAD71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51DA832D-18F1-6141-BE43-2C206A241FA1}"/>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371FD826-12D6-644D-81D7-F965CFCDC796}"/>
              </a:ext>
            </a:extLst>
          </p:cNvPr>
          <p:cNvSpPr>
            <a:spLocks noGrp="1" noChangeArrowheads="1"/>
          </p:cNvSpPr>
          <p:nvPr>
            <p:ph type="sldNum" sz="quarter" idx="12"/>
          </p:nvPr>
        </p:nvSpPr>
        <p:spPr>
          <a:ln/>
        </p:spPr>
        <p:txBody>
          <a:bodyPr/>
          <a:lstStyle>
            <a:lvl1pPr>
              <a:defRPr/>
            </a:lvl1pPr>
          </a:lstStyle>
          <a:p>
            <a:pPr>
              <a:defRPr/>
            </a:pPr>
            <a:fld id="{0139DD3E-4300-3E41-9E79-6FA5D1758678}" type="slidenum">
              <a:rPr lang="en-US" altLang="ja-JP"/>
              <a:pPr>
                <a:defRPr/>
              </a:pPr>
              <a:t>‹#›</a:t>
            </a:fld>
            <a:endParaRPr lang="en-US" altLang="ja-JP"/>
          </a:p>
        </p:txBody>
      </p:sp>
    </p:spTree>
    <p:extLst>
      <p:ext uri="{BB962C8B-B14F-4D97-AF65-F5344CB8AC3E}">
        <p14:creationId xmlns:p14="http://schemas.microsoft.com/office/powerpoint/2010/main" val="2521826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481D3B8-E574-9B41-9BA5-C856C50B44E0}"/>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C63FCB58-0DCC-4A49-A71E-7442ECD7EAD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98C747B1-E981-6A43-9592-C7A95F1153DA}"/>
              </a:ext>
            </a:extLst>
          </p:cNvPr>
          <p:cNvSpPr>
            <a:spLocks noGrp="1" noChangeArrowheads="1"/>
          </p:cNvSpPr>
          <p:nvPr>
            <p:ph type="sldNum" sz="quarter" idx="12"/>
          </p:nvPr>
        </p:nvSpPr>
        <p:spPr>
          <a:ln/>
        </p:spPr>
        <p:txBody>
          <a:bodyPr/>
          <a:lstStyle>
            <a:lvl1pPr>
              <a:defRPr/>
            </a:lvl1pPr>
          </a:lstStyle>
          <a:p>
            <a:pPr>
              <a:defRPr/>
            </a:pPr>
            <a:fld id="{04CC743D-EF30-324A-9CF8-6F8833FAC78B}" type="slidenum">
              <a:rPr lang="en-US" altLang="ja-JP"/>
              <a:pPr>
                <a:defRPr/>
              </a:pPr>
              <a:t>‹#›</a:t>
            </a:fld>
            <a:endParaRPr lang="en-US" altLang="ja-JP"/>
          </a:p>
        </p:txBody>
      </p:sp>
    </p:spTree>
    <p:extLst>
      <p:ext uri="{BB962C8B-B14F-4D97-AF65-F5344CB8AC3E}">
        <p14:creationId xmlns:p14="http://schemas.microsoft.com/office/powerpoint/2010/main" val="3726933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20983CD-18F8-AD4B-BB7B-FD18101DE18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FABEE08D-C7A5-5E4C-B222-4C984219332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077CD4E2-751E-1C4C-96A6-E3A0AACF3794}"/>
              </a:ext>
            </a:extLst>
          </p:cNvPr>
          <p:cNvSpPr>
            <a:spLocks noGrp="1" noChangeArrowheads="1"/>
          </p:cNvSpPr>
          <p:nvPr>
            <p:ph type="sldNum" sz="quarter" idx="12"/>
          </p:nvPr>
        </p:nvSpPr>
        <p:spPr>
          <a:ln/>
        </p:spPr>
        <p:txBody>
          <a:bodyPr/>
          <a:lstStyle>
            <a:lvl1pPr>
              <a:defRPr/>
            </a:lvl1pPr>
          </a:lstStyle>
          <a:p>
            <a:pPr>
              <a:defRPr/>
            </a:pPr>
            <a:fld id="{7542DD82-511B-A54B-A4CE-971AA9AF9519}" type="slidenum">
              <a:rPr lang="en-US" altLang="ja-JP"/>
              <a:pPr>
                <a:defRPr/>
              </a:pPr>
              <a:t>‹#›</a:t>
            </a:fld>
            <a:endParaRPr lang="en-US" altLang="ja-JP"/>
          </a:p>
        </p:txBody>
      </p:sp>
    </p:spTree>
    <p:extLst>
      <p:ext uri="{BB962C8B-B14F-4D97-AF65-F5344CB8AC3E}">
        <p14:creationId xmlns:p14="http://schemas.microsoft.com/office/powerpoint/2010/main" val="3358151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A6D762F-DFD1-4E44-9FA3-C68D3A0DCCA2}"/>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a:t>
            </a:r>
            <a:r>
              <a:rPr lang="en-US" altLang="ja-JP"/>
              <a:t> </a:t>
            </a:r>
            <a:r>
              <a:rPr lang="ja-JP" altLang="en-US"/>
              <a:t>タイトルの書式設定</a:t>
            </a:r>
            <a:endParaRPr lang="en-US" altLang="ja-JP"/>
          </a:p>
        </p:txBody>
      </p:sp>
      <p:sp>
        <p:nvSpPr>
          <p:cNvPr id="1027" name="Rectangle 3">
            <a:extLst>
              <a:ext uri="{FF2B5EF4-FFF2-40B4-BE49-F238E27FC236}">
                <a16:creationId xmlns:a16="http://schemas.microsoft.com/office/drawing/2014/main" id="{6E03CE78-1FE4-4C42-A548-0058747C135C}"/>
              </a:ext>
            </a:extLst>
          </p:cNvPr>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a:t>
            </a:r>
            <a:r>
              <a:rPr lang="en-US" altLang="ja-JP"/>
              <a:t> </a:t>
            </a:r>
            <a:r>
              <a:rPr lang="ja-JP" altLang="en-US"/>
              <a:t>テキストの書式設定</a:t>
            </a:r>
            <a:endParaRPr lang="en-US" altLang="ja-JP"/>
          </a:p>
          <a:p>
            <a:pPr lvl="1"/>
            <a:r>
              <a:rPr lang="ja-JP" altLang="en-US"/>
              <a:t>第</a:t>
            </a:r>
            <a:r>
              <a:rPr lang="en-US" altLang="ja-JP"/>
              <a:t> 2 </a:t>
            </a:r>
            <a:r>
              <a:rPr lang="ja-JP" altLang="en-US"/>
              <a:t>レベル</a:t>
            </a:r>
            <a:endParaRPr lang="en-US" altLang="ja-JP"/>
          </a:p>
          <a:p>
            <a:pPr lvl="2"/>
            <a:r>
              <a:rPr lang="ja-JP" altLang="en-US"/>
              <a:t>第</a:t>
            </a:r>
            <a:r>
              <a:rPr lang="en-US" altLang="ja-JP"/>
              <a:t> 3 </a:t>
            </a:r>
            <a:r>
              <a:rPr lang="ja-JP" altLang="en-US"/>
              <a:t>レベル</a:t>
            </a:r>
            <a:endParaRPr lang="en-US" altLang="ja-JP"/>
          </a:p>
          <a:p>
            <a:pPr lvl="3"/>
            <a:r>
              <a:rPr lang="ja-JP" altLang="en-US"/>
              <a:t>第</a:t>
            </a:r>
            <a:r>
              <a:rPr lang="en-US" altLang="ja-JP"/>
              <a:t> 4 </a:t>
            </a:r>
            <a:r>
              <a:rPr lang="ja-JP" altLang="en-US"/>
              <a:t>レベル</a:t>
            </a:r>
            <a:endParaRPr lang="en-US" altLang="ja-JP"/>
          </a:p>
          <a:p>
            <a:pPr lvl="4"/>
            <a:r>
              <a:rPr lang="ja-JP" altLang="en-US"/>
              <a:t>第</a:t>
            </a:r>
            <a:r>
              <a:rPr lang="en-US" altLang="ja-JP"/>
              <a:t> 5 </a:t>
            </a:r>
            <a:r>
              <a:rPr lang="ja-JP" altLang="en-US"/>
              <a:t>レベル</a:t>
            </a:r>
            <a:endParaRPr lang="en-US" altLang="ja-JP"/>
          </a:p>
        </p:txBody>
      </p:sp>
      <p:sp>
        <p:nvSpPr>
          <p:cNvPr id="3076" name="Rectangle 4">
            <a:extLst>
              <a:ext uri="{FF2B5EF4-FFF2-40B4-BE49-F238E27FC236}">
                <a16:creationId xmlns:a16="http://schemas.microsoft.com/office/drawing/2014/main" id="{C6BCB1A0-8B1A-0F4D-9969-2702FE42C3AB}"/>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kumimoji="0" sz="1200">
                <a:latin typeface="Garamond" charset="0"/>
                <a:ea typeface="ＭＳ Ｐゴシック" charset="0"/>
              </a:defRPr>
            </a:lvl1pPr>
          </a:lstStyle>
          <a:p>
            <a:pPr>
              <a:defRPr/>
            </a:pPr>
            <a:endParaRPr lang="en-US" altLang="ja-JP"/>
          </a:p>
        </p:txBody>
      </p:sp>
      <p:sp>
        <p:nvSpPr>
          <p:cNvPr id="3077" name="Rectangle 5">
            <a:extLst>
              <a:ext uri="{FF2B5EF4-FFF2-40B4-BE49-F238E27FC236}">
                <a16:creationId xmlns:a16="http://schemas.microsoft.com/office/drawing/2014/main" id="{48397EF5-1BA4-E74B-9F7B-3011819E1BAA}"/>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kumimoji="0" sz="1200">
                <a:latin typeface="Garamond" charset="0"/>
                <a:ea typeface="ＭＳ Ｐゴシック" charset="0"/>
              </a:defRPr>
            </a:lvl1pPr>
          </a:lstStyle>
          <a:p>
            <a:pPr>
              <a:defRPr/>
            </a:pPr>
            <a:endParaRPr lang="en-US" altLang="ja-JP"/>
          </a:p>
        </p:txBody>
      </p:sp>
      <p:sp>
        <p:nvSpPr>
          <p:cNvPr id="3078" name="Rectangle 6">
            <a:extLst>
              <a:ext uri="{FF2B5EF4-FFF2-40B4-BE49-F238E27FC236}">
                <a16:creationId xmlns:a16="http://schemas.microsoft.com/office/drawing/2014/main" id="{20A0C252-DA96-E343-80CC-A5081728D51D}"/>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kumimoji="0" sz="1200">
                <a:latin typeface="Garamond" panose="02020404030301010803" pitchFamily="18" charset="0"/>
              </a:defRPr>
            </a:lvl1pPr>
          </a:lstStyle>
          <a:p>
            <a:pPr>
              <a:defRPr/>
            </a:pPr>
            <a:fld id="{E9B72F96-804E-A443-B3DB-6B0BDE648721}" type="slidenum">
              <a:rPr lang="en-US" altLang="ja-JP"/>
              <a:pPr>
                <a:defRPr/>
              </a:pPr>
              <a:t>‹#›</a:t>
            </a:fld>
            <a:endParaRPr lang="en-US" altLang="ja-JP"/>
          </a:p>
        </p:txBody>
      </p:sp>
      <p:sp>
        <p:nvSpPr>
          <p:cNvPr id="1031" name="Freeform 7">
            <a:extLst>
              <a:ext uri="{FF2B5EF4-FFF2-40B4-BE49-F238E27FC236}">
                <a16:creationId xmlns:a16="http://schemas.microsoft.com/office/drawing/2014/main" id="{475964DA-353F-AF45-9200-582ABC7E9F7C}"/>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JP"/>
          </a:p>
        </p:txBody>
      </p:sp>
      <p:sp>
        <p:nvSpPr>
          <p:cNvPr id="1032" name="Line 8">
            <a:extLst>
              <a:ext uri="{FF2B5EF4-FFF2-40B4-BE49-F238E27FC236}">
                <a16:creationId xmlns:a16="http://schemas.microsoft.com/office/drawing/2014/main" id="{22E0ED0A-39C6-C449-8757-77A371151F11}"/>
              </a:ext>
            </a:extLst>
          </p:cNvPr>
          <p:cNvSpPr>
            <a:spLocks noChangeShapeType="1"/>
          </p:cNvSpPr>
          <p:nvPr/>
        </p:nvSpPr>
        <p:spPr bwMode="auto">
          <a:xfrm>
            <a:off x="457200" y="6172200"/>
            <a:ext cx="8229600"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JP"/>
          </a:p>
        </p:txBody>
      </p:sp>
    </p:spTree>
  </p:cSld>
  <p:clrMap bg1="lt1" tx1="dk1" bg2="lt2" tx2="dk2" accent1="accent1" accent2="accent2" accent3="accent3" accent4="accent4" accent5="accent5" accent6="accent6" hlink="hlink" folHlink="folHlink"/>
  <p:sldLayoutIdLst>
    <p:sldLayoutId id="2147484467" r:id="rId1"/>
    <p:sldLayoutId id="2147484456" r:id="rId2"/>
    <p:sldLayoutId id="2147484457" r:id="rId3"/>
    <p:sldLayoutId id="2147484458" r:id="rId4"/>
    <p:sldLayoutId id="2147484459" r:id="rId5"/>
    <p:sldLayoutId id="2147484460" r:id="rId6"/>
    <p:sldLayoutId id="2147484461" r:id="rId7"/>
    <p:sldLayoutId id="2147484462" r:id="rId8"/>
    <p:sldLayoutId id="2147484463" r:id="rId9"/>
    <p:sldLayoutId id="2147484464" r:id="rId10"/>
    <p:sldLayoutId id="2147484465" r:id="rId11"/>
    <p:sldLayoutId id="2147484466" r:id="rId12"/>
  </p:sldLayoutIdLst>
  <p:txStyles>
    <p:titleStyle>
      <a:lvl1pPr algn="l" rtl="0" eaLnBrk="0" fontAlgn="base" hangingPunct="0">
        <a:spcBef>
          <a:spcPct val="0"/>
        </a:spcBef>
        <a:spcAft>
          <a:spcPct val="0"/>
        </a:spcAft>
        <a:defRPr kumimoji="1" sz="4200">
          <a:solidFill>
            <a:schemeClr val="tx2"/>
          </a:solidFill>
          <a:latin typeface="+mj-lt"/>
          <a:ea typeface="+mj-ea"/>
          <a:cs typeface="+mj-cs"/>
        </a:defRPr>
      </a:lvl1pPr>
      <a:lvl2pPr algn="l" rtl="0" eaLnBrk="0" fontAlgn="base" hangingPunct="0">
        <a:spcBef>
          <a:spcPct val="0"/>
        </a:spcBef>
        <a:spcAft>
          <a:spcPct val="0"/>
        </a:spcAft>
        <a:defRPr kumimoji="1" sz="4200">
          <a:solidFill>
            <a:schemeClr val="tx2"/>
          </a:solidFill>
          <a:latin typeface="Garamond" pitchFamily="-110" charset="0"/>
          <a:ea typeface="ＭＳ Ｐゴシック" pitchFamily="-110" charset="-128"/>
          <a:cs typeface="ＭＳ Ｐゴシック" pitchFamily="-110" charset="-128"/>
        </a:defRPr>
      </a:lvl2pPr>
      <a:lvl3pPr algn="l" rtl="0" eaLnBrk="0" fontAlgn="base" hangingPunct="0">
        <a:spcBef>
          <a:spcPct val="0"/>
        </a:spcBef>
        <a:spcAft>
          <a:spcPct val="0"/>
        </a:spcAft>
        <a:defRPr kumimoji="1" sz="4200">
          <a:solidFill>
            <a:schemeClr val="tx2"/>
          </a:solidFill>
          <a:latin typeface="Garamond" pitchFamily="-110" charset="0"/>
          <a:ea typeface="ＭＳ Ｐゴシック" pitchFamily="-110" charset="-128"/>
          <a:cs typeface="ＭＳ Ｐゴシック" pitchFamily="-110" charset="-128"/>
        </a:defRPr>
      </a:lvl3pPr>
      <a:lvl4pPr algn="l" rtl="0" eaLnBrk="0" fontAlgn="base" hangingPunct="0">
        <a:spcBef>
          <a:spcPct val="0"/>
        </a:spcBef>
        <a:spcAft>
          <a:spcPct val="0"/>
        </a:spcAft>
        <a:defRPr kumimoji="1" sz="4200">
          <a:solidFill>
            <a:schemeClr val="tx2"/>
          </a:solidFill>
          <a:latin typeface="Garamond" pitchFamily="-110" charset="0"/>
          <a:ea typeface="ＭＳ Ｐゴシック" pitchFamily="-110" charset="-128"/>
          <a:cs typeface="ＭＳ Ｐゴシック" pitchFamily="-110" charset="-128"/>
        </a:defRPr>
      </a:lvl4pPr>
      <a:lvl5pPr algn="l" rtl="0" eaLnBrk="0" fontAlgn="base" hangingPunct="0">
        <a:spcBef>
          <a:spcPct val="0"/>
        </a:spcBef>
        <a:spcAft>
          <a:spcPct val="0"/>
        </a:spcAft>
        <a:defRPr kumimoji="1" sz="4200">
          <a:solidFill>
            <a:schemeClr val="tx2"/>
          </a:solidFill>
          <a:latin typeface="Garamond" pitchFamily="-110" charset="0"/>
          <a:ea typeface="ＭＳ Ｐゴシック" pitchFamily="-110" charset="-128"/>
          <a:cs typeface="ＭＳ Ｐゴシック" pitchFamily="-110" charset="-128"/>
        </a:defRPr>
      </a:lvl5pPr>
      <a:lvl6pPr marL="457200" algn="l" rtl="0" fontAlgn="base">
        <a:spcBef>
          <a:spcPct val="0"/>
        </a:spcBef>
        <a:spcAft>
          <a:spcPct val="0"/>
        </a:spcAft>
        <a:defRPr kumimoji="1" sz="4200">
          <a:solidFill>
            <a:schemeClr val="tx2"/>
          </a:solidFill>
          <a:latin typeface="Garamond" pitchFamily="-110" charset="0"/>
          <a:ea typeface="ＭＳ Ｐゴシック" pitchFamily="-110" charset="-128"/>
          <a:cs typeface="ＭＳ Ｐゴシック" pitchFamily="-110" charset="-128"/>
        </a:defRPr>
      </a:lvl6pPr>
      <a:lvl7pPr marL="914400" algn="l" rtl="0" fontAlgn="base">
        <a:spcBef>
          <a:spcPct val="0"/>
        </a:spcBef>
        <a:spcAft>
          <a:spcPct val="0"/>
        </a:spcAft>
        <a:defRPr kumimoji="1" sz="4200">
          <a:solidFill>
            <a:schemeClr val="tx2"/>
          </a:solidFill>
          <a:latin typeface="Garamond" pitchFamily="-110" charset="0"/>
          <a:ea typeface="ＭＳ Ｐゴシック" pitchFamily="-110" charset="-128"/>
          <a:cs typeface="ＭＳ Ｐゴシック" pitchFamily="-110" charset="-128"/>
        </a:defRPr>
      </a:lvl7pPr>
      <a:lvl8pPr marL="1371600" algn="l" rtl="0" fontAlgn="base">
        <a:spcBef>
          <a:spcPct val="0"/>
        </a:spcBef>
        <a:spcAft>
          <a:spcPct val="0"/>
        </a:spcAft>
        <a:defRPr kumimoji="1" sz="4200">
          <a:solidFill>
            <a:schemeClr val="tx2"/>
          </a:solidFill>
          <a:latin typeface="Garamond" pitchFamily="-110" charset="0"/>
          <a:ea typeface="ＭＳ Ｐゴシック" pitchFamily="-110" charset="-128"/>
          <a:cs typeface="ＭＳ Ｐゴシック" pitchFamily="-110" charset="-128"/>
        </a:defRPr>
      </a:lvl8pPr>
      <a:lvl9pPr marL="1828800" algn="l" rtl="0" fontAlgn="base">
        <a:spcBef>
          <a:spcPct val="0"/>
        </a:spcBef>
        <a:spcAft>
          <a:spcPct val="0"/>
        </a:spcAft>
        <a:defRPr kumimoji="1" sz="4200">
          <a:solidFill>
            <a:schemeClr val="tx2"/>
          </a:solidFill>
          <a:latin typeface="Garamond" pitchFamily="-110" charset="0"/>
          <a:ea typeface="ＭＳ Ｐゴシック" pitchFamily="-110" charset="-128"/>
          <a:cs typeface="ＭＳ Ｐゴシック" pitchFamily="-110" charset="-128"/>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kumimoji="1"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kumimoji="1" sz="2600">
          <a:solidFill>
            <a:schemeClr val="tx1"/>
          </a:solidFill>
          <a:latin typeface="+mn-lt"/>
          <a:ea typeface="+mn-ea"/>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kumimoji="1" sz="2200">
          <a:solidFill>
            <a:schemeClr val="tx1"/>
          </a:solidFill>
          <a:latin typeface="+mn-lt"/>
          <a:ea typeface="+mn-ea"/>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kumimoji="1" sz="2000">
          <a:solidFill>
            <a:schemeClr val="tx1"/>
          </a:solidFill>
          <a:latin typeface="+mn-lt"/>
          <a:ea typeface="+mn-ea"/>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5pPr>
      <a:lvl6pPr marL="2138363" indent="-339725" algn="l" rtl="0" fontAlgn="base">
        <a:spcBef>
          <a:spcPct val="20000"/>
        </a:spcBef>
        <a:spcAft>
          <a:spcPct val="0"/>
        </a:spcAft>
        <a:buClr>
          <a:schemeClr val="accent1"/>
        </a:buClr>
        <a:buSzPct val="75000"/>
        <a:buFont typeface="Wingdings" pitchFamily="-110" charset="2"/>
        <a:buChar char="§"/>
        <a:defRPr kumimoji="1" sz="2000">
          <a:solidFill>
            <a:schemeClr val="tx1"/>
          </a:solidFill>
          <a:latin typeface="+mn-lt"/>
          <a:ea typeface="+mn-ea"/>
        </a:defRPr>
      </a:lvl6pPr>
      <a:lvl7pPr marL="2595563" indent="-339725" algn="l" rtl="0" fontAlgn="base">
        <a:spcBef>
          <a:spcPct val="20000"/>
        </a:spcBef>
        <a:spcAft>
          <a:spcPct val="0"/>
        </a:spcAft>
        <a:buClr>
          <a:schemeClr val="accent1"/>
        </a:buClr>
        <a:buSzPct val="75000"/>
        <a:buFont typeface="Wingdings" pitchFamily="-110" charset="2"/>
        <a:buChar char="§"/>
        <a:defRPr kumimoji="1" sz="2000">
          <a:solidFill>
            <a:schemeClr val="tx1"/>
          </a:solidFill>
          <a:latin typeface="+mn-lt"/>
          <a:ea typeface="+mn-ea"/>
        </a:defRPr>
      </a:lvl7pPr>
      <a:lvl8pPr marL="3052763" indent="-339725" algn="l" rtl="0" fontAlgn="base">
        <a:spcBef>
          <a:spcPct val="20000"/>
        </a:spcBef>
        <a:spcAft>
          <a:spcPct val="0"/>
        </a:spcAft>
        <a:buClr>
          <a:schemeClr val="accent1"/>
        </a:buClr>
        <a:buSzPct val="75000"/>
        <a:buFont typeface="Wingdings" pitchFamily="-110" charset="2"/>
        <a:buChar char="§"/>
        <a:defRPr kumimoji="1" sz="2000">
          <a:solidFill>
            <a:schemeClr val="tx1"/>
          </a:solidFill>
          <a:latin typeface="+mn-lt"/>
          <a:ea typeface="+mn-ea"/>
        </a:defRPr>
      </a:lvl8pPr>
      <a:lvl9pPr marL="3509963" indent="-339725" algn="l" rtl="0" fontAlgn="base">
        <a:spcBef>
          <a:spcPct val="20000"/>
        </a:spcBef>
        <a:spcAft>
          <a:spcPct val="0"/>
        </a:spcAft>
        <a:buClr>
          <a:schemeClr val="accent1"/>
        </a:buClr>
        <a:buSzPct val="75000"/>
        <a:buFont typeface="Wingdings" pitchFamily="-110" charset="2"/>
        <a:buChar char="§"/>
        <a:defRPr kumimoji="1"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a:extLst>
              <a:ext uri="{FF2B5EF4-FFF2-40B4-BE49-F238E27FC236}">
                <a16:creationId xmlns:a16="http://schemas.microsoft.com/office/drawing/2014/main" id="{0F7C7E8F-07E2-9D49-BAE6-94D0D9839198}"/>
              </a:ext>
            </a:extLst>
          </p:cNvPr>
          <p:cNvSpPr>
            <a:spLocks noGrp="1" noChangeArrowheads="1"/>
          </p:cNvSpPr>
          <p:nvPr>
            <p:ph type="title"/>
          </p:nvPr>
        </p:nvSpPr>
        <p:spPr>
          <a:xfrm>
            <a:off x="457200" y="277813"/>
            <a:ext cx="8229600" cy="1139825"/>
          </a:xfrm>
        </p:spPr>
        <p:txBody>
          <a:bodyPr wrap="square" anchor="t">
            <a:normAutofit fontScale="90000"/>
          </a:bodyPr>
          <a:lstStyle/>
          <a:p>
            <a:pPr eaLnBrk="1" hangingPunct="1">
              <a:lnSpc>
                <a:spcPct val="90000"/>
              </a:lnSpc>
            </a:pPr>
            <a:r>
              <a:rPr lang="en-US" altLang="ja-JP" sz="3600" b="1" dirty="0"/>
              <a:t>A short guide and introduction to the wonderful and frustratingly complex, yet critically important world of Public Policy </a:t>
            </a:r>
            <a:endParaRPr lang="en-US" altLang="en-JP" sz="3600" dirty="0"/>
          </a:p>
        </p:txBody>
      </p:sp>
      <p:sp>
        <p:nvSpPr>
          <p:cNvPr id="16387" name="Text Placeholder 2">
            <a:extLst>
              <a:ext uri="{FF2B5EF4-FFF2-40B4-BE49-F238E27FC236}">
                <a16:creationId xmlns:a16="http://schemas.microsoft.com/office/drawing/2014/main" id="{06C52AE9-37AF-25D5-A15E-67EBEE747864}"/>
              </a:ext>
            </a:extLst>
          </p:cNvPr>
          <p:cNvSpPr>
            <a:spLocks noGrp="1"/>
          </p:cNvSpPr>
          <p:nvPr>
            <p:ph sz="half" idx="1"/>
          </p:nvPr>
        </p:nvSpPr>
        <p:spPr>
          <a:xfrm>
            <a:off x="179512" y="2060848"/>
            <a:ext cx="4316288" cy="4070077"/>
          </a:xfrm>
        </p:spPr>
        <p:txBody>
          <a:bodyPr wrap="square" anchor="t">
            <a:normAutofit/>
          </a:bodyPr>
          <a:lstStyle/>
          <a:p>
            <a:pPr marL="0" indent="0">
              <a:buNone/>
            </a:pPr>
            <a:r>
              <a:rPr lang="en-US" sz="3400" dirty="0"/>
              <a:t>Maximizing the public good (but sometimes the public bad) since the beginning</a:t>
            </a:r>
          </a:p>
          <a:p>
            <a:pPr marL="0" indent="0">
              <a:buNone/>
            </a:pPr>
            <a:endParaRPr lang="en-US" sz="3400" dirty="0"/>
          </a:p>
          <a:p>
            <a:pPr marL="0" indent="0">
              <a:buNone/>
            </a:pPr>
            <a:r>
              <a:rPr lang="en-US" sz="2000" dirty="0"/>
              <a:t>Prof. Porteux and PPL 101</a:t>
            </a:r>
          </a:p>
          <a:p>
            <a:pPr marL="0" indent="0">
              <a:buNone/>
            </a:pPr>
            <a:endParaRPr lang="en-US" sz="2000" dirty="0"/>
          </a:p>
        </p:txBody>
      </p:sp>
      <p:pic>
        <p:nvPicPr>
          <p:cNvPr id="3" name="Picture 2" descr="A tree with smoke and cloud&#10;&#10;AI-generated content may be incorrect.">
            <a:extLst>
              <a:ext uri="{FF2B5EF4-FFF2-40B4-BE49-F238E27FC236}">
                <a16:creationId xmlns:a16="http://schemas.microsoft.com/office/drawing/2014/main" id="{A60F8569-C553-22FB-D972-F3675E102C43}"/>
              </a:ext>
            </a:extLst>
          </p:cNvPr>
          <p:cNvPicPr>
            <a:picLocks noChangeAspect="1"/>
          </p:cNvPicPr>
          <p:nvPr/>
        </p:nvPicPr>
        <p:blipFill>
          <a:blip r:embed="rId3"/>
          <a:srcRect t="9398" b="514"/>
          <a:stretch>
            <a:fillRect/>
          </a:stretch>
        </p:blipFill>
        <p:spPr>
          <a:xfrm>
            <a:off x="4648200" y="1600200"/>
            <a:ext cx="4038600" cy="4530725"/>
          </a:xfrm>
          <a:prstGeom prst="rect">
            <a:avLst/>
          </a:prstGeom>
          <a:noFill/>
        </p:spPr>
      </p:pic>
    </p:spTree>
  </p:cSld>
  <p:clrMapOvr>
    <a:masterClrMapping/>
  </p:clrMapOvr>
  <p:transition spd="slow" advTm="29253">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2CECF-1F02-67E8-E4E7-F6BFE2823ABF}"/>
              </a:ext>
            </a:extLst>
          </p:cNvPr>
          <p:cNvSpPr>
            <a:spLocks noGrp="1"/>
          </p:cNvSpPr>
          <p:nvPr>
            <p:ph type="title"/>
          </p:nvPr>
        </p:nvSpPr>
        <p:spPr/>
        <p:txBody>
          <a:bodyPr/>
          <a:lstStyle/>
          <a:p>
            <a:r>
              <a:rPr lang="en-US" dirty="0"/>
              <a:t>The key puzzles and challenges in Public Policy</a:t>
            </a:r>
          </a:p>
        </p:txBody>
      </p:sp>
      <p:sp>
        <p:nvSpPr>
          <p:cNvPr id="3" name="Content Placeholder 2">
            <a:extLst>
              <a:ext uri="{FF2B5EF4-FFF2-40B4-BE49-F238E27FC236}">
                <a16:creationId xmlns:a16="http://schemas.microsoft.com/office/drawing/2014/main" id="{5DAD0A55-77E9-AD56-8C22-DD9DD5076BD6}"/>
              </a:ext>
            </a:extLst>
          </p:cNvPr>
          <p:cNvSpPr>
            <a:spLocks noGrp="1"/>
          </p:cNvSpPr>
          <p:nvPr>
            <p:ph idx="1"/>
          </p:nvPr>
        </p:nvSpPr>
        <p:spPr>
          <a:xfrm>
            <a:off x="457200" y="1628800"/>
            <a:ext cx="8229600" cy="4502125"/>
          </a:xfrm>
        </p:spPr>
        <p:txBody>
          <a:bodyPr/>
          <a:lstStyle/>
          <a:p>
            <a:r>
              <a:rPr lang="en-US" sz="2000" dirty="0"/>
              <a:t>One of the most enduring and complex puzzles in public policy is the problem of coordination and cooperation among diverse actors with differing incentives, especially in contexts involving shared resources, public goods, or long-term outcomes like climate change, healthcare, or education reform.</a:t>
            </a:r>
          </a:p>
          <a:p>
            <a:pPr marL="0" indent="0">
              <a:buNone/>
            </a:pPr>
            <a:endParaRPr lang="en-US" sz="2000" dirty="0"/>
          </a:p>
          <a:p>
            <a:r>
              <a:rPr lang="en-US" sz="2000" dirty="0"/>
              <a:t>Governments and policymakers must navigate fragmented interests, limited information, and institutional constraints, while trying to design interventions that are both effective and equitable. The central challenge is: How can collective decisions be made and implemented when individuals or groups may have strong incentives to act in their own self-interest, rather than in the public interest?</a:t>
            </a:r>
          </a:p>
          <a:p>
            <a:pPr marL="0" indent="0">
              <a:buNone/>
            </a:pPr>
            <a:endParaRPr lang="en-US" sz="2000" dirty="0"/>
          </a:p>
          <a:p>
            <a:r>
              <a:rPr lang="en-US" sz="2000" dirty="0"/>
              <a:t>Where do we begin? Well—generalizable frameworks of course. </a:t>
            </a:r>
          </a:p>
          <a:p>
            <a:pPr marL="0" indent="0">
              <a:buNone/>
            </a:pPr>
            <a:br>
              <a:rPr lang="en-US" dirty="0"/>
            </a:br>
            <a:endParaRPr lang="en-US" dirty="0"/>
          </a:p>
        </p:txBody>
      </p:sp>
    </p:spTree>
    <p:extLst>
      <p:ext uri="{BB962C8B-B14F-4D97-AF65-F5344CB8AC3E}">
        <p14:creationId xmlns:p14="http://schemas.microsoft.com/office/powerpoint/2010/main" val="42525777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824C5B2-52CF-40EB-FB97-F601F7EF02F9}"/>
              </a:ext>
            </a:extLst>
          </p:cNvPr>
          <p:cNvSpPr>
            <a:spLocks noGrp="1"/>
          </p:cNvSpPr>
          <p:nvPr>
            <p:ph type="title"/>
          </p:nvPr>
        </p:nvSpPr>
        <p:spPr/>
        <p:txBody>
          <a:bodyPr/>
          <a:lstStyle/>
          <a:p>
            <a:r>
              <a:rPr lang="en-US" dirty="0"/>
              <a:t>Generalizable frameworks (also see the appendix)</a:t>
            </a:r>
          </a:p>
        </p:txBody>
      </p:sp>
      <p:sp>
        <p:nvSpPr>
          <p:cNvPr id="3" name="Content Placeholder 2">
            <a:extLst>
              <a:ext uri="{FF2B5EF4-FFF2-40B4-BE49-F238E27FC236}">
                <a16:creationId xmlns:a16="http://schemas.microsoft.com/office/drawing/2014/main" id="{561A3D1D-3F61-6639-0679-B560381B7CE8}"/>
              </a:ext>
            </a:extLst>
          </p:cNvPr>
          <p:cNvSpPr>
            <a:spLocks noGrp="1"/>
          </p:cNvSpPr>
          <p:nvPr>
            <p:ph idx="1"/>
          </p:nvPr>
        </p:nvSpPr>
        <p:spPr>
          <a:xfrm>
            <a:off x="457200" y="2021489"/>
            <a:ext cx="8229600" cy="4530725"/>
          </a:xfrm>
        </p:spPr>
        <p:txBody>
          <a:bodyPr/>
          <a:lstStyle/>
          <a:p>
            <a:r>
              <a:rPr lang="en-US" sz="2000" dirty="0"/>
              <a:t>Frameworks are like mental maps that help us systematically analyze policy problems across diverse contexts.</a:t>
            </a:r>
          </a:p>
          <a:p>
            <a:r>
              <a:rPr lang="en-US" sz="2000" dirty="0"/>
              <a:t>One of the most influential is Elinor Ostrom’s Institutional Analysis and Development (IAD) Framework.</a:t>
            </a:r>
          </a:p>
          <a:p>
            <a:pPr lvl="1"/>
            <a:r>
              <a:rPr lang="en-US" sz="2000" dirty="0"/>
              <a:t>It asks: Who are the actors? What rules shape their interactions? What incentives or constraints are present?</a:t>
            </a:r>
          </a:p>
          <a:p>
            <a:r>
              <a:rPr lang="en-US" sz="2000" dirty="0"/>
              <a:t>Such frameworks help us move beyond anecdotal thinking and make comparisons across cases — whether we’re looking at water governance in India or fisheries management in China.</a:t>
            </a:r>
          </a:p>
          <a:p>
            <a:r>
              <a:rPr lang="en-US" sz="2000" dirty="0"/>
              <a:t>They help ensure that our diagnoses are comprehensive, and that we’re not missing hidden institutional or behavioral variables</a:t>
            </a:r>
            <a:r>
              <a:rPr lang="en-US" dirty="0"/>
              <a:t>.</a:t>
            </a:r>
          </a:p>
          <a:p>
            <a:endParaRPr lang="en-US" dirty="0"/>
          </a:p>
        </p:txBody>
      </p:sp>
    </p:spTree>
    <p:extLst>
      <p:ext uri="{BB962C8B-B14F-4D97-AF65-F5344CB8AC3E}">
        <p14:creationId xmlns:p14="http://schemas.microsoft.com/office/powerpoint/2010/main" val="9087328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F783A-8EB8-8BE2-CE63-46AA5060A072}"/>
              </a:ext>
            </a:extLst>
          </p:cNvPr>
          <p:cNvSpPr>
            <a:spLocks noGrp="1"/>
          </p:cNvSpPr>
          <p:nvPr>
            <p:ph type="title"/>
          </p:nvPr>
        </p:nvSpPr>
        <p:spPr/>
        <p:txBody>
          <a:bodyPr/>
          <a:lstStyle/>
          <a:p>
            <a:r>
              <a:rPr lang="en-US" dirty="0"/>
              <a:t>How Frameworks, Strategic Models, and Data-Driven Approaches Help</a:t>
            </a:r>
          </a:p>
        </p:txBody>
      </p:sp>
      <p:sp>
        <p:nvSpPr>
          <p:cNvPr id="4" name="Rectangle 1">
            <a:extLst>
              <a:ext uri="{FF2B5EF4-FFF2-40B4-BE49-F238E27FC236}">
                <a16:creationId xmlns:a16="http://schemas.microsoft.com/office/drawing/2014/main" id="{0DEF39C4-73F7-FC7D-0473-8B2F0A59987F}"/>
              </a:ext>
            </a:extLst>
          </p:cNvPr>
          <p:cNvSpPr>
            <a:spLocks noGrp="1" noChangeArrowheads="1"/>
          </p:cNvSpPr>
          <p:nvPr>
            <p:ph idx="1"/>
          </p:nvPr>
        </p:nvSpPr>
        <p:spPr bwMode="auto">
          <a:xfrm>
            <a:off x="457200" y="1717283"/>
            <a:ext cx="7499176" cy="42965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lvl="0" indent="0">
              <a:buNone/>
            </a:pPr>
            <a:r>
              <a:rPr lang="en-US" sz="1600" dirty="0"/>
              <a:t>1) Generalizable Frameworks (e.g., the Institutional Analysis and Development framework by Elinor Ostrom) provide a systematic way to analyze institutions, actors, and rules across various policy contexts. These frameworks help compare cases, identify patterns, and understand institutional dynamics.</a:t>
            </a:r>
          </a:p>
          <a:p>
            <a:pPr marL="0" indent="0">
              <a:buNone/>
            </a:pPr>
            <a:r>
              <a:rPr lang="en-US" sz="1600" dirty="0"/>
              <a:t> </a:t>
            </a:r>
          </a:p>
          <a:p>
            <a:pPr marL="0" lvl="0" indent="0">
              <a:buNone/>
            </a:pPr>
            <a:r>
              <a:rPr lang="en-US" sz="1600" dirty="0"/>
              <a:t>2) Models of Strategic Interaction (e.g., game theory) are vital in analyzing how actors behave when their decisions are interdependent. These models can illuminate issues like free-riding, principal-agent problems, and regulatory capture. For instance:</a:t>
            </a:r>
          </a:p>
          <a:p>
            <a:pPr marL="0" indent="0">
              <a:buNone/>
            </a:pPr>
            <a:endParaRPr lang="en-US" sz="1600" dirty="0"/>
          </a:p>
          <a:p>
            <a:pPr lvl="0"/>
            <a:r>
              <a:rPr lang="en-US" sz="1600" dirty="0"/>
              <a:t>In climate negotiations, game theory models show why nations may under-contribute to global efforts unless enforcement or incentives are built in.</a:t>
            </a:r>
          </a:p>
          <a:p>
            <a:pPr marL="0" indent="0">
              <a:buNone/>
            </a:pPr>
            <a:endParaRPr lang="en-US" sz="1600" dirty="0"/>
          </a:p>
          <a:p>
            <a:pPr lvl="0"/>
            <a:r>
              <a:rPr lang="en-US" sz="1600" dirty="0"/>
              <a:t>In education policy, they help design incentive-compatible schemes for teachers or schools.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325188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EE87F-6C64-7BEB-B833-B1205C15CCF9}"/>
              </a:ext>
            </a:extLst>
          </p:cNvPr>
          <p:cNvSpPr>
            <a:spLocks noGrp="1"/>
          </p:cNvSpPr>
          <p:nvPr>
            <p:ph type="title"/>
          </p:nvPr>
        </p:nvSpPr>
        <p:spPr>
          <a:xfrm>
            <a:off x="457200" y="277813"/>
            <a:ext cx="8507288" cy="1139825"/>
          </a:xfrm>
        </p:spPr>
        <p:txBody>
          <a:bodyPr/>
          <a:lstStyle/>
          <a:p>
            <a:r>
              <a:rPr lang="en-US" dirty="0"/>
              <a:t>Models of Strategic Interaction—what are they and why are you punishing us?</a:t>
            </a:r>
          </a:p>
        </p:txBody>
      </p:sp>
      <p:sp>
        <p:nvSpPr>
          <p:cNvPr id="3" name="Content Placeholder 2">
            <a:extLst>
              <a:ext uri="{FF2B5EF4-FFF2-40B4-BE49-F238E27FC236}">
                <a16:creationId xmlns:a16="http://schemas.microsoft.com/office/drawing/2014/main" id="{00F9AA6B-A6F1-EDB4-3E79-33F3AFBD54EB}"/>
              </a:ext>
            </a:extLst>
          </p:cNvPr>
          <p:cNvSpPr>
            <a:spLocks noGrp="1"/>
          </p:cNvSpPr>
          <p:nvPr>
            <p:ph idx="1"/>
          </p:nvPr>
        </p:nvSpPr>
        <p:spPr>
          <a:xfrm>
            <a:off x="251520" y="1628800"/>
            <a:ext cx="8712968" cy="4502125"/>
          </a:xfrm>
        </p:spPr>
        <p:txBody>
          <a:bodyPr/>
          <a:lstStyle/>
          <a:p>
            <a:r>
              <a:rPr lang="en-US" sz="1850" dirty="0"/>
              <a:t>This is where game theory and rational choice models come in.</a:t>
            </a:r>
          </a:p>
          <a:p>
            <a:pPr lvl="1"/>
            <a:r>
              <a:rPr lang="en-US" sz="1850" dirty="0"/>
              <a:t>These models examine how decision-makers behave when their choices affect — and are affected by — others.</a:t>
            </a:r>
          </a:p>
          <a:p>
            <a:r>
              <a:rPr lang="en-US" sz="1850" dirty="0"/>
              <a:t>Examples:</a:t>
            </a:r>
          </a:p>
          <a:p>
            <a:pPr lvl="1"/>
            <a:r>
              <a:rPr lang="en-US" sz="1850" dirty="0"/>
              <a:t>In environmental policy, countries may underinvest in emissions reduction because each wants the other to act first. That’s a classic prisoner’s dilemma.</a:t>
            </a:r>
          </a:p>
          <a:p>
            <a:pPr lvl="1"/>
            <a:r>
              <a:rPr lang="en-US" sz="1850" dirty="0"/>
              <a:t>In education, a government might set performance targets, but if teachers don’t trust the metrics or face conflicting incentives, they might “teach to the test” rather than improve learning — a principal-agent problem.</a:t>
            </a:r>
          </a:p>
          <a:p>
            <a:r>
              <a:rPr lang="en-US" sz="1850" dirty="0"/>
              <a:t>By modeling such interactions, we can:</a:t>
            </a:r>
          </a:p>
          <a:p>
            <a:pPr lvl="1"/>
            <a:r>
              <a:rPr lang="en-US" sz="1850" dirty="0"/>
              <a:t>Predict (probabilistically!!) unintended consequences,</a:t>
            </a:r>
          </a:p>
          <a:p>
            <a:pPr lvl="1"/>
            <a:r>
              <a:rPr lang="en-US" sz="1850" dirty="0"/>
              <a:t>Design better incentive systems,</a:t>
            </a:r>
          </a:p>
          <a:p>
            <a:pPr lvl="1"/>
            <a:r>
              <a:rPr lang="en-US" sz="1850" dirty="0"/>
              <a:t>And identify the conditions under which cooperation emerges.</a:t>
            </a:r>
          </a:p>
          <a:p>
            <a:endParaRPr lang="en-US" dirty="0"/>
          </a:p>
        </p:txBody>
      </p:sp>
    </p:spTree>
    <p:extLst>
      <p:ext uri="{BB962C8B-B14F-4D97-AF65-F5344CB8AC3E}">
        <p14:creationId xmlns:p14="http://schemas.microsoft.com/office/powerpoint/2010/main" val="2276760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878B1-8259-7A11-740D-C3236C9585A2}"/>
              </a:ext>
            </a:extLst>
          </p:cNvPr>
          <p:cNvSpPr>
            <a:spLocks noGrp="1"/>
          </p:cNvSpPr>
          <p:nvPr>
            <p:ph type="title"/>
          </p:nvPr>
        </p:nvSpPr>
        <p:spPr/>
        <p:txBody>
          <a:bodyPr/>
          <a:lstStyle/>
          <a:p>
            <a:r>
              <a:rPr lang="en-US" dirty="0"/>
              <a:t>Example of computational modeling in public policy—the big frontier! </a:t>
            </a:r>
          </a:p>
        </p:txBody>
      </p:sp>
      <p:graphicFrame>
        <p:nvGraphicFramePr>
          <p:cNvPr id="4" name="Content Placeholder 3">
            <a:extLst>
              <a:ext uri="{FF2B5EF4-FFF2-40B4-BE49-F238E27FC236}">
                <a16:creationId xmlns:a16="http://schemas.microsoft.com/office/drawing/2014/main" id="{04E74B87-EB72-8D75-EB2A-FBB51757AB7B}"/>
              </a:ext>
            </a:extLst>
          </p:cNvPr>
          <p:cNvGraphicFramePr>
            <a:graphicFrameLocks noGrp="1"/>
          </p:cNvGraphicFramePr>
          <p:nvPr>
            <p:ph idx="1"/>
            <p:extLst>
              <p:ext uri="{D42A27DB-BD31-4B8C-83A1-F6EECF244321}">
                <p14:modId xmlns:p14="http://schemas.microsoft.com/office/powerpoint/2010/main" val="691889362"/>
              </p:ext>
            </p:extLst>
          </p:nvPr>
        </p:nvGraphicFramePr>
        <p:xfrm>
          <a:off x="457200" y="1628801"/>
          <a:ext cx="8229600" cy="4536504"/>
        </p:xfrm>
        <a:graphic>
          <a:graphicData uri="http://schemas.openxmlformats.org/drawingml/2006/table">
            <a:tbl>
              <a:tblPr firstRow="1" firstCol="1" bandRow="1">
                <a:tableStyleId>{5C22544A-7EE6-4342-B048-85BDC9FD1C3A}</a:tableStyleId>
              </a:tblPr>
              <a:tblGrid>
                <a:gridCol w="2743200">
                  <a:extLst>
                    <a:ext uri="{9D8B030D-6E8A-4147-A177-3AD203B41FA5}">
                      <a16:colId xmlns:a16="http://schemas.microsoft.com/office/drawing/2014/main" val="4004841606"/>
                    </a:ext>
                  </a:extLst>
                </a:gridCol>
                <a:gridCol w="2743200">
                  <a:extLst>
                    <a:ext uri="{9D8B030D-6E8A-4147-A177-3AD203B41FA5}">
                      <a16:colId xmlns:a16="http://schemas.microsoft.com/office/drawing/2014/main" val="1549056162"/>
                    </a:ext>
                  </a:extLst>
                </a:gridCol>
                <a:gridCol w="2743200">
                  <a:extLst>
                    <a:ext uri="{9D8B030D-6E8A-4147-A177-3AD203B41FA5}">
                      <a16:colId xmlns:a16="http://schemas.microsoft.com/office/drawing/2014/main" val="4165666267"/>
                    </a:ext>
                  </a:extLst>
                </a:gridCol>
              </a:tblGrid>
              <a:tr h="239904">
                <a:tc>
                  <a:txBody>
                    <a:bodyPr/>
                    <a:lstStyle/>
                    <a:p>
                      <a:pPr marL="0" marR="0" algn="ctr">
                        <a:lnSpc>
                          <a:spcPct val="115000"/>
                        </a:lnSpc>
                        <a:buNone/>
                      </a:pPr>
                      <a:r>
                        <a:rPr lang="en-US" sz="1200" kern="100">
                          <a:effectLst/>
                        </a:rPr>
                        <a:t>Function</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lnSpc>
                          <a:spcPct val="115000"/>
                        </a:lnSpc>
                        <a:buNone/>
                      </a:pPr>
                      <a:r>
                        <a:rPr lang="en-US" sz="1200" kern="100">
                          <a:effectLst/>
                        </a:rPr>
                        <a:t>Description</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lnSpc>
                          <a:spcPct val="115000"/>
                        </a:lnSpc>
                        <a:buNone/>
                      </a:pPr>
                      <a:r>
                        <a:rPr lang="en-US" sz="1200" kern="100">
                          <a:effectLst/>
                        </a:rPr>
                        <a:t>Example</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4060978607"/>
                  </a:ext>
                </a:extLst>
              </a:tr>
              <a:tr h="477655">
                <a:tc>
                  <a:txBody>
                    <a:bodyPr/>
                    <a:lstStyle/>
                    <a:p>
                      <a:pPr marL="0" marR="0">
                        <a:lnSpc>
                          <a:spcPct val="115000"/>
                        </a:lnSpc>
                        <a:buNone/>
                      </a:pPr>
                      <a:r>
                        <a:rPr lang="en-US" sz="1200" kern="100">
                          <a:effectLst/>
                        </a:rPr>
                        <a:t>Simulation of Complex Systems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dirty="0">
                          <a:effectLst/>
                        </a:rPr>
                        <a:t>Models dynamic interactions between multiple variables or actors over time</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Simulating traffic flow for urban planning or disease spread in pandemics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3557964452"/>
                  </a:ext>
                </a:extLst>
              </a:tr>
              <a:tr h="477655">
                <a:tc>
                  <a:txBody>
                    <a:bodyPr/>
                    <a:lstStyle/>
                    <a:p>
                      <a:pPr marL="0" marR="0">
                        <a:lnSpc>
                          <a:spcPct val="115000"/>
                        </a:lnSpc>
                        <a:buNone/>
                      </a:pPr>
                      <a:r>
                        <a:rPr lang="en-US" sz="1200" kern="100">
                          <a:effectLst/>
                        </a:rPr>
                        <a:t>Policy Scenario Testing ("What-If" Analysis)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Tests how different policies would play out under various conditions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Modeling the impact of different carbon tax rates on emissions and the economy</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07473207"/>
                  </a:ext>
                </a:extLst>
              </a:tr>
              <a:tr h="477655">
                <a:tc>
                  <a:txBody>
                    <a:bodyPr/>
                    <a:lstStyle/>
                    <a:p>
                      <a:pPr marL="0" marR="0">
                        <a:lnSpc>
                          <a:spcPct val="115000"/>
                        </a:lnSpc>
                        <a:buNone/>
                      </a:pPr>
                      <a:r>
                        <a:rPr lang="en-US" sz="1200" kern="100">
                          <a:effectLst/>
                        </a:rPr>
                        <a:t>Forecasting and Prediction</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Uses historical data and patterns to predict future outcomes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Predicting voter turnout or economic growth under different policy regimes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3406129958"/>
                  </a:ext>
                </a:extLst>
              </a:tr>
              <a:tr h="477655">
                <a:tc>
                  <a:txBody>
                    <a:bodyPr/>
                    <a:lstStyle/>
                    <a:p>
                      <a:pPr marL="0" marR="0">
                        <a:lnSpc>
                          <a:spcPct val="115000"/>
                        </a:lnSpc>
                        <a:buNone/>
                      </a:pPr>
                      <a:r>
                        <a:rPr lang="en-US" sz="1200" kern="100">
                          <a:effectLst/>
                        </a:rPr>
                        <a:t>Optimization and Resource Allocation</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Finds the most efficient use of limited resources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Allocating healthcare budgets or emergency response units optimally</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557436688"/>
                  </a:ext>
                </a:extLst>
              </a:tr>
              <a:tr h="715335">
                <a:tc>
                  <a:txBody>
                    <a:bodyPr/>
                    <a:lstStyle/>
                    <a:p>
                      <a:pPr marL="0" marR="0">
                        <a:lnSpc>
                          <a:spcPct val="115000"/>
                        </a:lnSpc>
                        <a:buNone/>
                      </a:pPr>
                      <a:r>
                        <a:rPr lang="en-US" sz="1200" kern="100">
                          <a:effectLst/>
                        </a:rPr>
                        <a:t>Behavioral Modeling</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Simulates how individuals or groups make decisions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Modeling consumer response to a sugar tax or farmer behavior under subsidy changes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891213595"/>
                  </a:ext>
                </a:extLst>
              </a:tr>
              <a:tr h="477655">
                <a:tc>
                  <a:txBody>
                    <a:bodyPr/>
                    <a:lstStyle/>
                    <a:p>
                      <a:pPr marL="0" marR="0">
                        <a:lnSpc>
                          <a:spcPct val="115000"/>
                        </a:lnSpc>
                        <a:buNone/>
                      </a:pPr>
                      <a:r>
                        <a:rPr lang="en-US" sz="1200" kern="100">
                          <a:effectLst/>
                        </a:rPr>
                        <a:t>Stakeholder Interaction and Game Theory Modeling</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dirty="0">
                          <a:effectLst/>
                        </a:rPr>
                        <a:t>Models strategic decision-making between competing actors</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Understanding negotiation dynamics in international climate agreements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4004924631"/>
                  </a:ext>
                </a:extLst>
              </a:tr>
              <a:tr h="715335">
                <a:tc>
                  <a:txBody>
                    <a:bodyPr/>
                    <a:lstStyle/>
                    <a:p>
                      <a:pPr marL="0" marR="0">
                        <a:lnSpc>
                          <a:spcPct val="115000"/>
                        </a:lnSpc>
                        <a:buNone/>
                      </a:pPr>
                      <a:r>
                        <a:rPr lang="en-US" sz="1200" kern="100">
                          <a:effectLst/>
                        </a:rPr>
                        <a:t>Agent-Based Modeling (ABM)</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dirty="0">
                          <a:effectLst/>
                        </a:rPr>
                        <a:t>Simulates the actions of individual "agents" (people, firms, governments) to see how macro outcomes emerge</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Exploring segregation patterns in housing or cooperation in resource sharing</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766946443"/>
                  </a:ext>
                </a:extLst>
              </a:tr>
              <a:tr h="477655">
                <a:tc>
                  <a:txBody>
                    <a:bodyPr/>
                    <a:lstStyle/>
                    <a:p>
                      <a:pPr marL="0" marR="0">
                        <a:lnSpc>
                          <a:spcPct val="115000"/>
                        </a:lnSpc>
                        <a:buNone/>
                      </a:pPr>
                      <a:r>
                        <a:rPr lang="en-US" sz="1200" kern="100">
                          <a:effectLst/>
                        </a:rPr>
                        <a:t>System Dynamics Modeling</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Focuses on feedback loops, delays, and accumulations in large-scale systems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dirty="0">
                          <a:effectLst/>
                        </a:rPr>
                        <a:t>Modeling long-term effects of education reform on economic growth</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4088625910"/>
                  </a:ext>
                </a:extLst>
              </a:tr>
            </a:tbl>
          </a:graphicData>
        </a:graphic>
      </p:graphicFrame>
    </p:spTree>
    <p:extLst>
      <p:ext uri="{BB962C8B-B14F-4D97-AF65-F5344CB8AC3E}">
        <p14:creationId xmlns:p14="http://schemas.microsoft.com/office/powerpoint/2010/main" val="17480311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D3F3E-F49C-0797-7594-F73FFA37CEAB}"/>
              </a:ext>
            </a:extLst>
          </p:cNvPr>
          <p:cNvSpPr>
            <a:spLocks noGrp="1"/>
          </p:cNvSpPr>
          <p:nvPr>
            <p:ph type="title"/>
          </p:nvPr>
        </p:nvSpPr>
        <p:spPr/>
        <p:txBody>
          <a:bodyPr/>
          <a:lstStyle/>
          <a:p>
            <a:r>
              <a:rPr lang="en-US" dirty="0"/>
              <a:t>Data driven approaches</a:t>
            </a:r>
          </a:p>
        </p:txBody>
      </p:sp>
      <p:sp>
        <p:nvSpPr>
          <p:cNvPr id="3" name="Content Placeholder 2">
            <a:extLst>
              <a:ext uri="{FF2B5EF4-FFF2-40B4-BE49-F238E27FC236}">
                <a16:creationId xmlns:a16="http://schemas.microsoft.com/office/drawing/2014/main" id="{B0459324-E05C-1EAF-D4D1-6BFE3DC441D5}"/>
              </a:ext>
            </a:extLst>
          </p:cNvPr>
          <p:cNvSpPr>
            <a:spLocks noGrp="1"/>
          </p:cNvSpPr>
          <p:nvPr>
            <p:ph idx="1"/>
          </p:nvPr>
        </p:nvSpPr>
        <p:spPr>
          <a:xfrm>
            <a:off x="179512" y="1124744"/>
            <a:ext cx="8784976" cy="5006181"/>
          </a:xfrm>
        </p:spPr>
        <p:txBody>
          <a:bodyPr/>
          <a:lstStyle/>
          <a:p>
            <a:pPr algn="just"/>
            <a:r>
              <a:rPr lang="en-US" sz="1700" dirty="0"/>
              <a:t>High-quality, unbiased data are essential for effective policy development. While some degree of bias is inevitable, it is critical to recognize its direction and implement strategies to mitigate its impact.</a:t>
            </a:r>
          </a:p>
          <a:p>
            <a:pPr lvl="1" algn="just"/>
            <a:r>
              <a:rPr lang="en-US" sz="1700" dirty="0"/>
              <a:t>Over the past decade, advancements in big data analytics, machine learning, and causal inference have significantly transformed the field of policy analysis. Governments and researchers are increasingly utilizing randomized controlled trials (RCTs) to rigorously evaluate interventions across sectors such as education, public health, and social protection.</a:t>
            </a:r>
          </a:p>
          <a:p>
            <a:pPr lvl="1" algn="just"/>
            <a:r>
              <a:rPr lang="en-US" sz="1700" dirty="0"/>
              <a:t>Predictive analytics now enable the identification of high-risk areas—such as neighborhoods susceptible to flooding—or individuals—such as students at risk of dropping out—thereby allowing for more targeted and proactive interventions.</a:t>
            </a:r>
          </a:p>
          <a:p>
            <a:pPr lvl="1" algn="just"/>
            <a:r>
              <a:rPr lang="en-US" sz="1700" dirty="0"/>
              <a:t>Beyond their technical capabilities, data-driven approaches enable the customization of policy solutions to local contexts and support rigorous impact evaluation. This facilitates a continuous feedback loop between policy design, implementation, and reform.</a:t>
            </a:r>
          </a:p>
          <a:p>
            <a:pPr algn="just"/>
            <a:r>
              <a:rPr lang="en-US" sz="1700" dirty="0"/>
              <a:t>Collectively, these tools—including analytical frameworks, strategic models, and empirical data—empower policymakers to better understand, anticipate, and address complex societal challenges.</a:t>
            </a:r>
          </a:p>
          <a:p>
            <a:pPr marL="0" indent="0">
              <a:buNone/>
            </a:pPr>
            <a:endParaRPr lang="en-US" dirty="0"/>
          </a:p>
        </p:txBody>
      </p:sp>
    </p:spTree>
    <p:extLst>
      <p:ext uri="{BB962C8B-B14F-4D97-AF65-F5344CB8AC3E}">
        <p14:creationId xmlns:p14="http://schemas.microsoft.com/office/powerpoint/2010/main" val="17579774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0F8D80-B527-145A-A103-249A97BF12E5}"/>
              </a:ext>
            </a:extLst>
          </p:cNvPr>
          <p:cNvSpPr>
            <a:spLocks noGrp="1"/>
          </p:cNvSpPr>
          <p:nvPr>
            <p:ph type="title"/>
          </p:nvPr>
        </p:nvSpPr>
        <p:spPr/>
        <p:txBody>
          <a:bodyPr/>
          <a:lstStyle/>
          <a:p>
            <a:r>
              <a:rPr lang="en-US" dirty="0"/>
              <a:t>Example: Why is the Collective Action problem so critical to Public Policy? </a:t>
            </a:r>
          </a:p>
        </p:txBody>
      </p:sp>
      <p:sp>
        <p:nvSpPr>
          <p:cNvPr id="3" name="Content Placeholder 2">
            <a:extLst>
              <a:ext uri="{FF2B5EF4-FFF2-40B4-BE49-F238E27FC236}">
                <a16:creationId xmlns:a16="http://schemas.microsoft.com/office/drawing/2014/main" id="{B8FE5E3C-8508-2451-3B6D-CE5AA19EF228}"/>
              </a:ext>
            </a:extLst>
          </p:cNvPr>
          <p:cNvSpPr>
            <a:spLocks noGrp="1"/>
          </p:cNvSpPr>
          <p:nvPr>
            <p:ph idx="1"/>
          </p:nvPr>
        </p:nvSpPr>
        <p:spPr/>
        <p:txBody>
          <a:bodyPr/>
          <a:lstStyle/>
          <a:p>
            <a:r>
              <a:rPr lang="en-US" sz="1800" dirty="0"/>
              <a:t>Collective Action Theory deals with how groups of individuals or organizations can work together to achieve shared goals, especially when there are incentives to defect or free-ride.</a:t>
            </a:r>
          </a:p>
          <a:p>
            <a:pPr marL="0" indent="0">
              <a:buNone/>
            </a:pPr>
            <a:endParaRPr lang="en-US" sz="1800" dirty="0"/>
          </a:p>
          <a:p>
            <a:r>
              <a:rPr lang="en-US" sz="1800" dirty="0"/>
              <a:t>Originating from </a:t>
            </a:r>
            <a:r>
              <a:rPr lang="en-US" sz="1800" dirty="0" err="1"/>
              <a:t>Mancur</a:t>
            </a:r>
            <a:r>
              <a:rPr lang="en-US" sz="1800" dirty="0"/>
              <a:t> Olson’s (1965) work, the theory highlights how INDIVIDUAL rationality can lead to COLLECTIVELY irrational outcomes.</a:t>
            </a:r>
          </a:p>
          <a:p>
            <a:endParaRPr lang="en-US" sz="1800" dirty="0"/>
          </a:p>
          <a:p>
            <a:r>
              <a:rPr lang="en-US" sz="1800" dirty="0"/>
              <a:t>The classic example is the “Tragedy of the Commons”, where shared resources are overused and depleted because no individual actor has sufficient incentive to conserve. NOTE: this was extended by Elinor Ostrom, who won the 2009 Nobel Prize. </a:t>
            </a:r>
          </a:p>
          <a:p>
            <a:pPr lvl="1"/>
            <a:r>
              <a:rPr lang="en-US" sz="1800" dirty="0"/>
              <a:t>Acemoglu and Robinson won in 2024, for related work on Inclusive Institutions. Nobel Prizes in the field of Economics (related to public policy), almost always have a form of collective action theory at the core. Public Policy students (and professors, need to know this).</a:t>
            </a:r>
          </a:p>
          <a:p>
            <a:pPr marL="0" indent="0">
              <a:buNone/>
            </a:pPr>
            <a:endParaRPr lang="en-US" dirty="0"/>
          </a:p>
        </p:txBody>
      </p:sp>
    </p:spTree>
    <p:extLst>
      <p:ext uri="{BB962C8B-B14F-4D97-AF65-F5344CB8AC3E}">
        <p14:creationId xmlns:p14="http://schemas.microsoft.com/office/powerpoint/2010/main" val="35496803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CBBE8B-7517-3403-C940-24284335F553}"/>
              </a:ext>
            </a:extLst>
          </p:cNvPr>
          <p:cNvSpPr>
            <a:spLocks noGrp="1"/>
          </p:cNvSpPr>
          <p:nvPr>
            <p:ph type="title"/>
          </p:nvPr>
        </p:nvSpPr>
        <p:spPr/>
        <p:txBody>
          <a:bodyPr/>
          <a:lstStyle/>
          <a:p>
            <a:r>
              <a:rPr lang="en-US" dirty="0"/>
              <a:t>Continued</a:t>
            </a:r>
          </a:p>
        </p:txBody>
      </p:sp>
      <p:sp>
        <p:nvSpPr>
          <p:cNvPr id="3" name="Content Placeholder 2">
            <a:extLst>
              <a:ext uri="{FF2B5EF4-FFF2-40B4-BE49-F238E27FC236}">
                <a16:creationId xmlns:a16="http://schemas.microsoft.com/office/drawing/2014/main" id="{EBB31199-B32B-3A86-157E-2C1EDA062B2D}"/>
              </a:ext>
            </a:extLst>
          </p:cNvPr>
          <p:cNvSpPr>
            <a:spLocks noGrp="1"/>
          </p:cNvSpPr>
          <p:nvPr>
            <p:ph idx="1"/>
          </p:nvPr>
        </p:nvSpPr>
        <p:spPr>
          <a:xfrm>
            <a:off x="179512" y="836712"/>
            <a:ext cx="8507288" cy="5256583"/>
          </a:xfrm>
        </p:spPr>
        <p:txBody>
          <a:bodyPr/>
          <a:lstStyle/>
          <a:p>
            <a:endParaRPr lang="en-US" sz="2100" dirty="0"/>
          </a:p>
          <a:p>
            <a:r>
              <a:rPr lang="en-US" sz="2100" dirty="0"/>
              <a:t>In public policy proper, collective action theory is critical because:</a:t>
            </a:r>
          </a:p>
          <a:p>
            <a:pPr marL="0" indent="0">
              <a:buNone/>
            </a:pPr>
            <a:endParaRPr lang="en-US" sz="2100" dirty="0"/>
          </a:p>
          <a:p>
            <a:pPr lvl="1"/>
            <a:r>
              <a:rPr lang="en-US" sz="2100" dirty="0"/>
              <a:t>Many of the most pressing issues (e.g., public health, national defense, environmental protection) require coordinated efforts.</a:t>
            </a:r>
          </a:p>
          <a:p>
            <a:pPr lvl="1"/>
            <a:r>
              <a:rPr lang="en-US" sz="2100" dirty="0"/>
              <a:t>Policies often fail not because of poor design, but due to inadequate enforcement, weak cooperation, or lack of stakeholder buy-in.</a:t>
            </a:r>
          </a:p>
          <a:p>
            <a:pPr lvl="1"/>
            <a:r>
              <a:rPr lang="en-US" sz="2100" dirty="0"/>
              <a:t>Understanding collective action problems helps in designing institutions and incentive structures that promote cooperation and long-term outcomes.</a:t>
            </a:r>
          </a:p>
          <a:p>
            <a:pPr lvl="1"/>
            <a:r>
              <a:rPr lang="en-US" sz="2100" dirty="0"/>
              <a:t>Basically, nearly all major policy problems involve some kind of collection action dilemma (think political institutions as a solution or cause of problems, in terms of PPL 210).</a:t>
            </a:r>
          </a:p>
          <a:p>
            <a:pPr marL="0" indent="0">
              <a:buNone/>
            </a:pPr>
            <a:endParaRPr lang="en-US" dirty="0"/>
          </a:p>
        </p:txBody>
      </p:sp>
    </p:spTree>
    <p:extLst>
      <p:ext uri="{BB962C8B-B14F-4D97-AF65-F5344CB8AC3E}">
        <p14:creationId xmlns:p14="http://schemas.microsoft.com/office/powerpoint/2010/main" val="28911545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40E33-EEF4-AF89-C095-72BA7C06E843}"/>
              </a:ext>
            </a:extLst>
          </p:cNvPr>
          <p:cNvSpPr>
            <a:spLocks noGrp="1"/>
          </p:cNvSpPr>
          <p:nvPr>
            <p:ph type="title"/>
          </p:nvPr>
        </p:nvSpPr>
        <p:spPr/>
        <p:txBody>
          <a:bodyPr/>
          <a:lstStyle/>
          <a:p>
            <a:r>
              <a:rPr lang="en-US" dirty="0"/>
              <a:t>Examples</a:t>
            </a:r>
          </a:p>
        </p:txBody>
      </p:sp>
      <p:sp>
        <p:nvSpPr>
          <p:cNvPr id="3" name="Content Placeholder 2">
            <a:extLst>
              <a:ext uri="{FF2B5EF4-FFF2-40B4-BE49-F238E27FC236}">
                <a16:creationId xmlns:a16="http://schemas.microsoft.com/office/drawing/2014/main" id="{D3D7085D-766A-3F14-D086-B2F381388AE2}"/>
              </a:ext>
            </a:extLst>
          </p:cNvPr>
          <p:cNvSpPr>
            <a:spLocks noGrp="1"/>
          </p:cNvSpPr>
          <p:nvPr>
            <p:ph idx="1"/>
          </p:nvPr>
        </p:nvSpPr>
        <p:spPr>
          <a:xfrm>
            <a:off x="457200" y="1124744"/>
            <a:ext cx="8229600" cy="5006181"/>
          </a:xfrm>
        </p:spPr>
        <p:txBody>
          <a:bodyPr/>
          <a:lstStyle/>
          <a:p>
            <a:r>
              <a:rPr lang="en-US" sz="2300" dirty="0"/>
              <a:t>Climate Change</a:t>
            </a:r>
          </a:p>
          <a:p>
            <a:pPr lvl="1"/>
            <a:r>
              <a:rPr lang="en-US" sz="2300" dirty="0"/>
              <a:t>Everyone benefits from global emissions reduction.</a:t>
            </a:r>
          </a:p>
          <a:p>
            <a:pPr lvl="1"/>
            <a:r>
              <a:rPr lang="en-US" sz="2300" dirty="0"/>
              <a:t>But it’s costly for any one country to act alone.</a:t>
            </a:r>
          </a:p>
          <a:p>
            <a:pPr lvl="1"/>
            <a:r>
              <a:rPr lang="en-US" sz="2300" dirty="0"/>
              <a:t>Hence, international agreements like the Paris Accord struggle with enforcement and compliance.</a:t>
            </a:r>
          </a:p>
          <a:p>
            <a:r>
              <a:rPr lang="en-US" sz="2300" dirty="0"/>
              <a:t>Vaccination Programs</a:t>
            </a:r>
          </a:p>
          <a:p>
            <a:pPr lvl="1"/>
            <a:r>
              <a:rPr lang="en-US" sz="2300" dirty="0"/>
              <a:t>Herd immunity depends on widespread participation.</a:t>
            </a:r>
          </a:p>
          <a:p>
            <a:pPr lvl="1"/>
            <a:r>
              <a:rPr lang="en-US" sz="2300" dirty="0"/>
              <a:t>Yet individuals may skip vaccination if they think others will carry the burden.</a:t>
            </a:r>
          </a:p>
          <a:p>
            <a:r>
              <a:rPr lang="en-US" sz="2300" dirty="0"/>
              <a:t>Anti-Corruption Efforts</a:t>
            </a:r>
          </a:p>
          <a:p>
            <a:pPr lvl="1"/>
            <a:r>
              <a:rPr lang="en-US" sz="2300" dirty="0"/>
              <a:t>If no one believes others will act with integrity, they may conclude that corrupt behavior is “rational.”</a:t>
            </a:r>
          </a:p>
          <a:p>
            <a:endParaRPr lang="en-US" dirty="0"/>
          </a:p>
        </p:txBody>
      </p:sp>
    </p:spTree>
    <p:extLst>
      <p:ext uri="{BB962C8B-B14F-4D97-AF65-F5344CB8AC3E}">
        <p14:creationId xmlns:p14="http://schemas.microsoft.com/office/powerpoint/2010/main" val="32449649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D299D-F44E-2E7C-0E5A-DEE8D2AF4026}"/>
              </a:ext>
            </a:extLst>
          </p:cNvPr>
          <p:cNvSpPr>
            <a:spLocks noGrp="1"/>
          </p:cNvSpPr>
          <p:nvPr>
            <p:ph type="title"/>
          </p:nvPr>
        </p:nvSpPr>
        <p:spPr>
          <a:xfrm>
            <a:off x="457200" y="277813"/>
            <a:ext cx="8579296" cy="1139825"/>
          </a:xfrm>
        </p:spPr>
        <p:txBody>
          <a:bodyPr/>
          <a:lstStyle/>
          <a:p>
            <a:r>
              <a:rPr lang="en-US" sz="2400" dirty="0"/>
              <a:t>Example of a key issue RIGHT NOW (we can talk about the perils of anarchy at a different time)</a:t>
            </a:r>
          </a:p>
        </p:txBody>
      </p:sp>
      <p:graphicFrame>
        <p:nvGraphicFramePr>
          <p:cNvPr id="4" name="Content Placeholder 3">
            <a:extLst>
              <a:ext uri="{FF2B5EF4-FFF2-40B4-BE49-F238E27FC236}">
                <a16:creationId xmlns:a16="http://schemas.microsoft.com/office/drawing/2014/main" id="{55BC4812-3ABC-1F65-FB08-A29C7B6118D4}"/>
              </a:ext>
            </a:extLst>
          </p:cNvPr>
          <p:cNvGraphicFramePr>
            <a:graphicFrameLocks noGrp="1"/>
          </p:cNvGraphicFramePr>
          <p:nvPr>
            <p:ph idx="1"/>
            <p:extLst>
              <p:ext uri="{D42A27DB-BD31-4B8C-83A1-F6EECF244321}">
                <p14:modId xmlns:p14="http://schemas.microsoft.com/office/powerpoint/2010/main" val="2119663266"/>
              </p:ext>
            </p:extLst>
          </p:nvPr>
        </p:nvGraphicFramePr>
        <p:xfrm>
          <a:off x="457200" y="1124744"/>
          <a:ext cx="8507289" cy="4941984"/>
        </p:xfrm>
        <a:graphic>
          <a:graphicData uri="http://schemas.openxmlformats.org/drawingml/2006/table">
            <a:tbl>
              <a:tblPr firstRow="1" firstCol="1" bandRow="1">
                <a:tableStyleId>{5C22544A-7EE6-4342-B048-85BDC9FD1C3A}</a:tableStyleId>
              </a:tblPr>
              <a:tblGrid>
                <a:gridCol w="2242592">
                  <a:extLst>
                    <a:ext uri="{9D8B030D-6E8A-4147-A177-3AD203B41FA5}">
                      <a16:colId xmlns:a16="http://schemas.microsoft.com/office/drawing/2014/main" val="430773524"/>
                    </a:ext>
                  </a:extLst>
                </a:gridCol>
                <a:gridCol w="2880320">
                  <a:extLst>
                    <a:ext uri="{9D8B030D-6E8A-4147-A177-3AD203B41FA5}">
                      <a16:colId xmlns:a16="http://schemas.microsoft.com/office/drawing/2014/main" val="2240468632"/>
                    </a:ext>
                  </a:extLst>
                </a:gridCol>
                <a:gridCol w="3384377">
                  <a:extLst>
                    <a:ext uri="{9D8B030D-6E8A-4147-A177-3AD203B41FA5}">
                      <a16:colId xmlns:a16="http://schemas.microsoft.com/office/drawing/2014/main" val="2710987987"/>
                    </a:ext>
                  </a:extLst>
                </a:gridCol>
              </a:tblGrid>
              <a:tr h="259946">
                <a:tc>
                  <a:txBody>
                    <a:bodyPr/>
                    <a:lstStyle/>
                    <a:p>
                      <a:r>
                        <a:rPr lang="en-US" sz="1200" dirty="0"/>
                        <a:t>Democratic Backsliding</a:t>
                      </a:r>
                    </a:p>
                  </a:txBody>
                  <a:tcPr marL="9525" marR="9525" marT="9525" marB="9525" anchor="ctr"/>
                </a:tc>
                <a:tc>
                  <a:txBody>
                    <a:bodyPr/>
                    <a:lstStyle/>
                    <a:p>
                      <a:pPr marL="0" marR="0" algn="ctr">
                        <a:lnSpc>
                          <a:spcPct val="115000"/>
                        </a:lnSpc>
                        <a:spcAft>
                          <a:spcPts val="800"/>
                        </a:spcAft>
                        <a:buNone/>
                      </a:pPr>
                      <a:r>
                        <a:rPr lang="en-US" sz="1200" kern="0" dirty="0">
                          <a:effectLst/>
                          <a:latin typeface="Aptos" panose="020B0004020202020204" pitchFamily="34" charset="0"/>
                          <a:ea typeface="DengXian" panose="02010600030101010101" pitchFamily="2" charset="-122"/>
                          <a:cs typeface="Arial" panose="020B0604020202020204" pitchFamily="34" charset="0"/>
                        </a:rPr>
                        <a:t>Anti-Democratic/populist preferences</a:t>
                      </a:r>
                      <a:endParaRPr lang="en-US" sz="12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1200" kern="0">
                          <a:effectLst/>
                        </a:rPr>
                        <a:t>Fascism</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3855104380"/>
                  </a:ext>
                </a:extLst>
              </a:tr>
              <a:tr h="757449">
                <a:tc>
                  <a:txBody>
                    <a:bodyPr/>
                    <a:lstStyle/>
                    <a:p>
                      <a:pPr marL="0" marR="0">
                        <a:lnSpc>
                          <a:spcPct val="115000"/>
                        </a:lnSpc>
                        <a:spcAft>
                          <a:spcPts val="800"/>
                        </a:spcAft>
                        <a:buNone/>
                      </a:pPr>
                      <a:r>
                        <a:rPr lang="en-US" sz="1200" kern="0" dirty="0">
                          <a:effectLst/>
                        </a:rPr>
                        <a:t>Triggering Conditions</a:t>
                      </a:r>
                      <a:endParaRPr lang="en-US" sz="12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a:effectLst/>
                        </a:rPr>
                        <a:t>Emerges when people feel elites are ignoring their needs; promises to return power to "the people"</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dirty="0">
                          <a:effectLst/>
                        </a:rPr>
                        <a:t>Arises during crises (economic, social, identity), when collective fear or anger seeks authoritarian resolution</a:t>
                      </a:r>
                      <a:endParaRPr lang="en-US" sz="12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334380448"/>
                  </a:ext>
                </a:extLst>
              </a:tr>
              <a:tr h="1144486">
                <a:tc>
                  <a:txBody>
                    <a:bodyPr/>
                    <a:lstStyle/>
                    <a:p>
                      <a:pPr marL="0" marR="0">
                        <a:lnSpc>
                          <a:spcPct val="115000"/>
                        </a:lnSpc>
                        <a:spcAft>
                          <a:spcPts val="800"/>
                        </a:spcAft>
                        <a:buNone/>
                      </a:pPr>
                      <a:r>
                        <a:rPr lang="en-US" sz="1200" kern="0" dirty="0">
                          <a:effectLst/>
                        </a:rPr>
                        <a:t>Collective Action Problem</a:t>
                      </a:r>
                      <a:endParaRPr lang="en-US" sz="12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dirty="0">
                          <a:effectLst/>
                        </a:rPr>
                        <a:t>Populist leaders often solve coordination problems by offering simple narratives ("us vs. them” “native-born vs immigrants”) and mobilizing/manufacturing mass discontent</a:t>
                      </a:r>
                      <a:endParaRPr lang="en-US" sz="12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dirty="0">
                          <a:effectLst/>
                        </a:rPr>
                        <a:t>Fascist regimes exploit or manufacture threats to unify people under coercion or nationalism, bypassing deliberation. Creating crisis where crisis might not actually exist. </a:t>
                      </a:r>
                      <a:endParaRPr lang="en-US" sz="12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1917732643"/>
                  </a:ext>
                </a:extLst>
              </a:tr>
              <a:tr h="757449">
                <a:tc>
                  <a:txBody>
                    <a:bodyPr/>
                    <a:lstStyle/>
                    <a:p>
                      <a:pPr marL="0" marR="0">
                        <a:lnSpc>
                          <a:spcPct val="115000"/>
                        </a:lnSpc>
                        <a:spcAft>
                          <a:spcPts val="800"/>
                        </a:spcAft>
                        <a:buNone/>
                      </a:pPr>
                      <a:r>
                        <a:rPr lang="en-US" sz="1200" kern="0">
                          <a:effectLst/>
                        </a:rPr>
                        <a:t>Identity and Belonging</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dirty="0">
                          <a:effectLst/>
                        </a:rPr>
                        <a:t>Creates in-group solidarity (the "real people") vs. outsiders or elites, easing collective mobilization</a:t>
                      </a:r>
                      <a:endParaRPr lang="en-US" sz="12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dirty="0">
                          <a:effectLst/>
                        </a:rPr>
                        <a:t>Fascism intensifies this by promoting racial, national, or ideological purity as a basis for unity</a:t>
                      </a:r>
                      <a:endParaRPr lang="en-US" sz="12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3760670126"/>
                  </a:ext>
                </a:extLst>
              </a:tr>
              <a:tr h="507756">
                <a:tc>
                  <a:txBody>
                    <a:bodyPr/>
                    <a:lstStyle/>
                    <a:p>
                      <a:pPr marL="0" marR="0">
                        <a:lnSpc>
                          <a:spcPct val="115000"/>
                        </a:lnSpc>
                        <a:spcAft>
                          <a:spcPts val="800"/>
                        </a:spcAft>
                        <a:buNone/>
                      </a:pPr>
                      <a:r>
                        <a:rPr lang="en-US" sz="1200" kern="0">
                          <a:effectLst/>
                        </a:rPr>
                        <a:t>Mechanisms of Mobilization</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a:effectLst/>
                        </a:rPr>
                        <a:t>Charismatic leadership, direct appeals, anti-institutional rhetoric</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fr-FR" sz="1200" kern="0">
                          <a:effectLst/>
                        </a:rPr>
                        <a:t>Propaganda, mass rallies, surveillance, paramilitary groups</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1698614119"/>
                  </a:ext>
                </a:extLst>
              </a:tr>
              <a:tr h="757449">
                <a:tc>
                  <a:txBody>
                    <a:bodyPr/>
                    <a:lstStyle/>
                    <a:p>
                      <a:pPr marL="0" marR="0">
                        <a:lnSpc>
                          <a:spcPct val="115000"/>
                        </a:lnSpc>
                        <a:spcAft>
                          <a:spcPts val="800"/>
                        </a:spcAft>
                        <a:buNone/>
                      </a:pPr>
                      <a:r>
                        <a:rPr lang="en-US" sz="1200" kern="0">
                          <a:effectLst/>
                        </a:rPr>
                        <a:t>Institutional Consequences</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a:effectLst/>
                        </a:rPr>
                        <a:t>Weakens pluralism; may erode institutions but keeps democratic façade</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a:effectLst/>
                        </a:rPr>
                        <a:t>Destroys democratic institutions, replaces collective action with coercion and submission to the state or leader</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3342117992"/>
                  </a:ext>
                </a:extLst>
              </a:tr>
              <a:tr h="757449">
                <a:tc>
                  <a:txBody>
                    <a:bodyPr/>
                    <a:lstStyle/>
                    <a:p>
                      <a:pPr marL="0" marR="0">
                        <a:lnSpc>
                          <a:spcPct val="115000"/>
                        </a:lnSpc>
                        <a:spcAft>
                          <a:spcPts val="800"/>
                        </a:spcAft>
                        <a:buNone/>
                      </a:pPr>
                      <a:r>
                        <a:rPr lang="en-US" sz="1200" kern="0" dirty="0">
                          <a:effectLst/>
                        </a:rPr>
                        <a:t>Policy Relevance</a:t>
                      </a:r>
                      <a:endParaRPr lang="en-US" sz="12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dirty="0">
                          <a:effectLst/>
                        </a:rPr>
                        <a:t>Reshapes public policy by bypassing expertise, centralizing authority</a:t>
                      </a:r>
                      <a:endParaRPr lang="en-US" sz="12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dirty="0">
                          <a:effectLst/>
                        </a:rPr>
                        <a:t>Fascism uses policy as a tool of domination (e.g. censorship, repression, militarization)</a:t>
                      </a:r>
                      <a:endParaRPr lang="en-US" sz="12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1636790728"/>
                  </a:ext>
                </a:extLst>
              </a:tr>
            </a:tbl>
          </a:graphicData>
        </a:graphic>
      </p:graphicFrame>
      <p:sp>
        <p:nvSpPr>
          <p:cNvPr id="7" name="TextBox 6">
            <a:extLst>
              <a:ext uri="{FF2B5EF4-FFF2-40B4-BE49-F238E27FC236}">
                <a16:creationId xmlns:a16="http://schemas.microsoft.com/office/drawing/2014/main" id="{C2869BCD-FCBF-4ACD-F6E5-774EAD701B61}"/>
              </a:ext>
            </a:extLst>
          </p:cNvPr>
          <p:cNvSpPr txBox="1"/>
          <p:nvPr/>
        </p:nvSpPr>
        <p:spPr>
          <a:xfrm>
            <a:off x="457200" y="6441687"/>
            <a:ext cx="7263527" cy="276999"/>
          </a:xfrm>
          <a:prstGeom prst="rect">
            <a:avLst/>
          </a:prstGeom>
          <a:noFill/>
        </p:spPr>
        <p:txBody>
          <a:bodyPr wrap="none" rtlCol="0">
            <a:spAutoFit/>
          </a:bodyPr>
          <a:lstStyle/>
          <a:p>
            <a:r>
              <a:rPr lang="en-US" sz="1200" dirty="0"/>
              <a:t>See Levitsky and </a:t>
            </a:r>
            <a:r>
              <a:rPr lang="en-US" sz="1200" dirty="0" err="1"/>
              <a:t>Ziblatt</a:t>
            </a:r>
            <a:r>
              <a:rPr lang="en-US" sz="1200" dirty="0"/>
              <a:t> (2018): “How Democracies Die”; Inglehart and Norris (2019) (Cultural Backlash)</a:t>
            </a:r>
          </a:p>
        </p:txBody>
      </p:sp>
    </p:spTree>
    <p:extLst>
      <p:ext uri="{BB962C8B-B14F-4D97-AF65-F5344CB8AC3E}">
        <p14:creationId xmlns:p14="http://schemas.microsoft.com/office/powerpoint/2010/main" val="810374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4BE0D3-842C-8A65-B996-55D41204CF02}"/>
              </a:ext>
            </a:extLst>
          </p:cNvPr>
          <p:cNvSpPr>
            <a:spLocks noGrp="1"/>
          </p:cNvSpPr>
          <p:nvPr>
            <p:ph type="title"/>
          </p:nvPr>
        </p:nvSpPr>
        <p:spPr>
          <a:xfrm>
            <a:off x="457200" y="482823"/>
            <a:ext cx="8435280" cy="1139825"/>
          </a:xfrm>
        </p:spPr>
        <p:txBody>
          <a:bodyPr/>
          <a:lstStyle/>
          <a:p>
            <a:r>
              <a:rPr lang="en-US" dirty="0"/>
              <a:t>Public Policy is politics, but not exactly</a:t>
            </a:r>
          </a:p>
        </p:txBody>
      </p:sp>
      <p:graphicFrame>
        <p:nvGraphicFramePr>
          <p:cNvPr id="4" name="Content Placeholder 3">
            <a:extLst>
              <a:ext uri="{FF2B5EF4-FFF2-40B4-BE49-F238E27FC236}">
                <a16:creationId xmlns:a16="http://schemas.microsoft.com/office/drawing/2014/main" id="{9CE63B2B-E1CF-32D8-9BD4-5EC97B93A445}"/>
              </a:ext>
            </a:extLst>
          </p:cNvPr>
          <p:cNvGraphicFramePr>
            <a:graphicFrameLocks noGrp="1"/>
          </p:cNvGraphicFramePr>
          <p:nvPr>
            <p:ph idx="1"/>
            <p:extLst>
              <p:ext uri="{D42A27DB-BD31-4B8C-83A1-F6EECF244321}">
                <p14:modId xmlns:p14="http://schemas.microsoft.com/office/powerpoint/2010/main" val="3912804969"/>
              </p:ext>
            </p:extLst>
          </p:nvPr>
        </p:nvGraphicFramePr>
        <p:xfrm>
          <a:off x="0" y="1196752"/>
          <a:ext cx="9144000" cy="5661248"/>
        </p:xfrm>
        <a:graphic>
          <a:graphicData uri="http://schemas.openxmlformats.org/drawingml/2006/table">
            <a:tbl>
              <a:tblPr firstRow="1" firstCol="1" bandRow="1">
                <a:tableStyleId>{5C22544A-7EE6-4342-B048-85BDC9FD1C3A}</a:tableStyleId>
              </a:tblPr>
              <a:tblGrid>
                <a:gridCol w="2286000">
                  <a:extLst>
                    <a:ext uri="{9D8B030D-6E8A-4147-A177-3AD203B41FA5}">
                      <a16:colId xmlns:a16="http://schemas.microsoft.com/office/drawing/2014/main" val="403581945"/>
                    </a:ext>
                  </a:extLst>
                </a:gridCol>
                <a:gridCol w="2286000">
                  <a:extLst>
                    <a:ext uri="{9D8B030D-6E8A-4147-A177-3AD203B41FA5}">
                      <a16:colId xmlns:a16="http://schemas.microsoft.com/office/drawing/2014/main" val="3853747951"/>
                    </a:ext>
                  </a:extLst>
                </a:gridCol>
                <a:gridCol w="2286000">
                  <a:extLst>
                    <a:ext uri="{9D8B030D-6E8A-4147-A177-3AD203B41FA5}">
                      <a16:colId xmlns:a16="http://schemas.microsoft.com/office/drawing/2014/main" val="974428909"/>
                    </a:ext>
                  </a:extLst>
                </a:gridCol>
                <a:gridCol w="2286000">
                  <a:extLst>
                    <a:ext uri="{9D8B030D-6E8A-4147-A177-3AD203B41FA5}">
                      <a16:colId xmlns:a16="http://schemas.microsoft.com/office/drawing/2014/main" val="37181616"/>
                    </a:ext>
                  </a:extLst>
                </a:gridCol>
              </a:tblGrid>
              <a:tr h="410230">
                <a:tc>
                  <a:txBody>
                    <a:bodyPr/>
                    <a:lstStyle/>
                    <a:p>
                      <a:pPr marL="0" marR="0" algn="ctr">
                        <a:lnSpc>
                          <a:spcPct val="115000"/>
                        </a:lnSpc>
                        <a:buNone/>
                      </a:pPr>
                      <a:r>
                        <a:rPr lang="en-US" sz="1100" kern="100" dirty="0" err="1">
                          <a:effectLst/>
                          <a:latin typeface="Times New Roman" panose="02020603050405020304" pitchFamily="18" charset="0"/>
                          <a:ea typeface="Times New Roman" panose="02020603050405020304" pitchFamily="18" charset="0"/>
                        </a:rPr>
                        <a:t>Polisci</a:t>
                      </a:r>
                      <a:r>
                        <a:rPr lang="en-US" sz="1100" kern="100" dirty="0">
                          <a:effectLst/>
                          <a:latin typeface="Times New Roman" panose="02020603050405020304" pitchFamily="18" charset="0"/>
                          <a:ea typeface="Times New Roman" panose="02020603050405020304" pitchFamily="18" charset="0"/>
                        </a:rPr>
                        <a:t> Subfields</a:t>
                      </a:r>
                    </a:p>
                  </a:txBody>
                  <a:tcPr marL="8893" marR="8893" marT="8893" marB="8893" anchor="ctr"/>
                </a:tc>
                <a:tc>
                  <a:txBody>
                    <a:bodyPr/>
                    <a:lstStyle/>
                    <a:p>
                      <a:pPr marL="0" marR="0" algn="ctr">
                        <a:lnSpc>
                          <a:spcPct val="115000"/>
                        </a:lnSpc>
                        <a:buNone/>
                      </a:pPr>
                      <a:r>
                        <a:rPr lang="en-US" sz="1100" kern="100">
                          <a:effectLst/>
                        </a:rPr>
                        <a:t>Main Focus</a:t>
                      </a:r>
                      <a:endParaRPr lang="en-US" sz="1100" kern="100">
                        <a:effectLst/>
                        <a:latin typeface="Times New Roman" panose="02020603050405020304" pitchFamily="18" charset="0"/>
                        <a:ea typeface="Times New Roman" panose="02020603050405020304" pitchFamily="18" charset="0"/>
                      </a:endParaRPr>
                    </a:p>
                  </a:txBody>
                  <a:tcPr marL="8893" marR="8893" marT="8893" marB="8893" anchor="ctr"/>
                </a:tc>
                <a:tc>
                  <a:txBody>
                    <a:bodyPr/>
                    <a:lstStyle/>
                    <a:p>
                      <a:pPr marL="0" marR="0" algn="ctr">
                        <a:lnSpc>
                          <a:spcPct val="115000"/>
                        </a:lnSpc>
                        <a:buNone/>
                      </a:pPr>
                      <a:r>
                        <a:rPr lang="en-US" sz="1100" kern="100">
                          <a:effectLst/>
                        </a:rPr>
                        <a:t>Key Questions</a:t>
                      </a:r>
                      <a:endParaRPr lang="en-US" sz="1100" kern="100">
                        <a:effectLst/>
                        <a:latin typeface="Times New Roman" panose="02020603050405020304" pitchFamily="18" charset="0"/>
                        <a:ea typeface="Times New Roman" panose="02020603050405020304" pitchFamily="18" charset="0"/>
                      </a:endParaRPr>
                    </a:p>
                  </a:txBody>
                  <a:tcPr marL="8893" marR="8893" marT="8893" marB="8893" anchor="ctr"/>
                </a:tc>
                <a:tc>
                  <a:txBody>
                    <a:bodyPr/>
                    <a:lstStyle/>
                    <a:p>
                      <a:pPr marL="0" marR="0" algn="ctr">
                        <a:lnSpc>
                          <a:spcPct val="115000"/>
                        </a:lnSpc>
                        <a:buNone/>
                      </a:pPr>
                      <a:r>
                        <a:rPr lang="en-US" sz="1100" kern="100">
                          <a:effectLst/>
                        </a:rPr>
                        <a:t>How It Differs from Public Policy</a:t>
                      </a:r>
                      <a:endParaRPr lang="en-US" sz="1100" kern="100">
                        <a:effectLst/>
                        <a:latin typeface="Times New Roman" panose="02020603050405020304" pitchFamily="18" charset="0"/>
                        <a:ea typeface="Times New Roman" panose="02020603050405020304" pitchFamily="18" charset="0"/>
                      </a:endParaRPr>
                    </a:p>
                  </a:txBody>
                  <a:tcPr marL="8893" marR="8893" marT="8893" marB="8893" anchor="ctr"/>
                </a:tc>
                <a:extLst>
                  <a:ext uri="{0D108BD9-81ED-4DB2-BD59-A6C34878D82A}">
                    <a16:rowId xmlns:a16="http://schemas.microsoft.com/office/drawing/2014/main" val="4167951236"/>
                  </a:ext>
                </a:extLst>
              </a:tr>
              <a:tr h="733530">
                <a:tc>
                  <a:txBody>
                    <a:bodyPr/>
                    <a:lstStyle/>
                    <a:p>
                      <a:pPr marL="0" marR="0">
                        <a:lnSpc>
                          <a:spcPct val="115000"/>
                        </a:lnSpc>
                        <a:buNone/>
                      </a:pPr>
                      <a:r>
                        <a:rPr lang="en-US" sz="1300" kern="100" dirty="0">
                          <a:effectLst/>
                        </a:rPr>
                        <a:t>Political Theory</a:t>
                      </a:r>
                      <a:endParaRPr lang="en-US" sz="1300" kern="100" dirty="0">
                        <a:effectLst/>
                        <a:latin typeface="Times New Roman" panose="02020603050405020304" pitchFamily="18" charset="0"/>
                        <a:ea typeface="Times New Roman" panose="02020603050405020304" pitchFamily="18" charset="0"/>
                      </a:endParaRPr>
                    </a:p>
                  </a:txBody>
                  <a:tcPr marL="8893" marR="8893" marT="8893" marB="8893" anchor="ctr"/>
                </a:tc>
                <a:tc>
                  <a:txBody>
                    <a:bodyPr/>
                    <a:lstStyle/>
                    <a:p>
                      <a:pPr marL="0" marR="0">
                        <a:lnSpc>
                          <a:spcPct val="115000"/>
                        </a:lnSpc>
                        <a:buNone/>
                      </a:pPr>
                      <a:r>
                        <a:rPr lang="en-US" sz="1100" kern="100">
                          <a:effectLst/>
                        </a:rPr>
                        <a:t>Normative ideas about justice, rights, governance</a:t>
                      </a:r>
                      <a:endParaRPr lang="en-US" sz="1100" kern="100">
                        <a:effectLst/>
                        <a:latin typeface="Times New Roman" panose="02020603050405020304" pitchFamily="18" charset="0"/>
                        <a:ea typeface="Times New Roman" panose="02020603050405020304" pitchFamily="18" charset="0"/>
                      </a:endParaRPr>
                    </a:p>
                  </a:txBody>
                  <a:tcPr marL="8893" marR="8893" marT="8893" marB="8893" anchor="ctr"/>
                </a:tc>
                <a:tc>
                  <a:txBody>
                    <a:bodyPr/>
                    <a:lstStyle/>
                    <a:p>
                      <a:pPr marL="0" marR="0">
                        <a:lnSpc>
                          <a:spcPct val="115000"/>
                        </a:lnSpc>
                        <a:buNone/>
                      </a:pPr>
                      <a:r>
                        <a:rPr lang="en-US" sz="1100" kern="100" dirty="0">
                          <a:effectLst/>
                        </a:rPr>
                        <a:t>What is a just society? What should government do?</a:t>
                      </a:r>
                      <a:endParaRPr lang="en-US" sz="1100" kern="100" dirty="0">
                        <a:effectLst/>
                        <a:latin typeface="Times New Roman" panose="02020603050405020304" pitchFamily="18" charset="0"/>
                        <a:ea typeface="Times New Roman" panose="02020603050405020304" pitchFamily="18" charset="0"/>
                      </a:endParaRPr>
                    </a:p>
                  </a:txBody>
                  <a:tcPr marL="8893" marR="8893" marT="8893" marB="8893" anchor="ctr"/>
                </a:tc>
                <a:tc>
                  <a:txBody>
                    <a:bodyPr/>
                    <a:lstStyle/>
                    <a:p>
                      <a:pPr marL="0" marR="0">
                        <a:lnSpc>
                          <a:spcPct val="115000"/>
                        </a:lnSpc>
                        <a:buNone/>
                      </a:pPr>
                      <a:r>
                        <a:rPr lang="en-US" sz="1100" kern="100">
                          <a:effectLst/>
                        </a:rPr>
                        <a:t>Focuses on philosophical foundations, not practical implementation</a:t>
                      </a:r>
                      <a:endParaRPr lang="en-US" sz="1100" kern="100">
                        <a:effectLst/>
                        <a:latin typeface="Times New Roman" panose="02020603050405020304" pitchFamily="18" charset="0"/>
                        <a:ea typeface="Times New Roman" panose="02020603050405020304" pitchFamily="18" charset="0"/>
                      </a:endParaRPr>
                    </a:p>
                  </a:txBody>
                  <a:tcPr marL="8893" marR="8893" marT="8893" marB="8893" anchor="ctr"/>
                </a:tc>
                <a:extLst>
                  <a:ext uri="{0D108BD9-81ED-4DB2-BD59-A6C34878D82A}">
                    <a16:rowId xmlns:a16="http://schemas.microsoft.com/office/drawing/2014/main" val="3870654956"/>
                  </a:ext>
                </a:extLst>
              </a:tr>
              <a:tr h="733530">
                <a:tc>
                  <a:txBody>
                    <a:bodyPr/>
                    <a:lstStyle/>
                    <a:p>
                      <a:pPr marL="0" marR="0">
                        <a:lnSpc>
                          <a:spcPct val="115000"/>
                        </a:lnSpc>
                        <a:buNone/>
                      </a:pPr>
                      <a:r>
                        <a:rPr lang="en-US" sz="1300" kern="100" dirty="0">
                          <a:effectLst/>
                        </a:rPr>
                        <a:t>Comparative Politics</a:t>
                      </a:r>
                      <a:endParaRPr lang="en-US" sz="1300" kern="100" dirty="0">
                        <a:effectLst/>
                        <a:latin typeface="Times New Roman" panose="02020603050405020304" pitchFamily="18" charset="0"/>
                        <a:ea typeface="Times New Roman" panose="02020603050405020304" pitchFamily="18" charset="0"/>
                      </a:endParaRPr>
                    </a:p>
                  </a:txBody>
                  <a:tcPr marL="8893" marR="8893" marT="8893" marB="8893" anchor="ctr"/>
                </a:tc>
                <a:tc>
                  <a:txBody>
                    <a:bodyPr/>
                    <a:lstStyle/>
                    <a:p>
                      <a:pPr marL="0" marR="0">
                        <a:lnSpc>
                          <a:spcPct val="115000"/>
                        </a:lnSpc>
                        <a:buNone/>
                      </a:pPr>
                      <a:r>
                        <a:rPr lang="en-US" sz="1100" kern="100">
                          <a:effectLst/>
                        </a:rPr>
                        <a:t>Comparison of political systems and institutions</a:t>
                      </a:r>
                      <a:endParaRPr lang="en-US" sz="1100" kern="100">
                        <a:effectLst/>
                        <a:latin typeface="Times New Roman" panose="02020603050405020304" pitchFamily="18" charset="0"/>
                        <a:ea typeface="Times New Roman" panose="02020603050405020304" pitchFamily="18" charset="0"/>
                      </a:endParaRPr>
                    </a:p>
                  </a:txBody>
                  <a:tcPr marL="8893" marR="8893" marT="8893" marB="8893" anchor="ctr"/>
                </a:tc>
                <a:tc>
                  <a:txBody>
                    <a:bodyPr/>
                    <a:lstStyle/>
                    <a:p>
                      <a:pPr marL="0" marR="0">
                        <a:lnSpc>
                          <a:spcPct val="115000"/>
                        </a:lnSpc>
                        <a:buNone/>
                      </a:pPr>
                      <a:r>
                        <a:rPr lang="en-US" sz="1100" kern="100">
                          <a:effectLst/>
                        </a:rPr>
                        <a:t>How do democracies vary? What explains regime change?</a:t>
                      </a:r>
                      <a:endParaRPr lang="en-US" sz="1100" kern="100">
                        <a:effectLst/>
                        <a:latin typeface="Times New Roman" panose="02020603050405020304" pitchFamily="18" charset="0"/>
                        <a:ea typeface="Times New Roman" panose="02020603050405020304" pitchFamily="18" charset="0"/>
                      </a:endParaRPr>
                    </a:p>
                  </a:txBody>
                  <a:tcPr marL="8893" marR="8893" marT="8893" marB="8893" anchor="ctr"/>
                </a:tc>
                <a:tc>
                  <a:txBody>
                    <a:bodyPr/>
                    <a:lstStyle/>
                    <a:p>
                      <a:pPr marL="0" marR="0">
                        <a:lnSpc>
                          <a:spcPct val="115000"/>
                        </a:lnSpc>
                        <a:buNone/>
                      </a:pPr>
                      <a:r>
                        <a:rPr lang="en-US" sz="1100" kern="100">
                          <a:effectLst/>
                        </a:rPr>
                        <a:t>Analyzes how systems function; public policy focuses on what systems do to solve problems</a:t>
                      </a:r>
                      <a:endParaRPr lang="en-US" sz="1100" kern="100">
                        <a:effectLst/>
                        <a:latin typeface="Times New Roman" panose="02020603050405020304" pitchFamily="18" charset="0"/>
                        <a:ea typeface="Times New Roman" panose="02020603050405020304" pitchFamily="18" charset="0"/>
                      </a:endParaRPr>
                    </a:p>
                  </a:txBody>
                  <a:tcPr marL="8893" marR="8893" marT="8893" marB="8893" anchor="ctr"/>
                </a:tc>
                <a:extLst>
                  <a:ext uri="{0D108BD9-81ED-4DB2-BD59-A6C34878D82A}">
                    <a16:rowId xmlns:a16="http://schemas.microsoft.com/office/drawing/2014/main" val="514779930"/>
                  </a:ext>
                </a:extLst>
              </a:tr>
              <a:tr h="1100770">
                <a:tc>
                  <a:txBody>
                    <a:bodyPr/>
                    <a:lstStyle/>
                    <a:p>
                      <a:pPr marL="0" marR="0">
                        <a:lnSpc>
                          <a:spcPct val="115000"/>
                        </a:lnSpc>
                        <a:buNone/>
                      </a:pPr>
                      <a:r>
                        <a:rPr lang="en-US" sz="1300" kern="100" dirty="0">
                          <a:effectLst/>
                        </a:rPr>
                        <a:t>International Relations (IR)</a:t>
                      </a:r>
                      <a:endParaRPr lang="en-US" sz="1300" kern="100" dirty="0">
                        <a:effectLst/>
                        <a:latin typeface="Times New Roman" panose="02020603050405020304" pitchFamily="18" charset="0"/>
                        <a:ea typeface="Times New Roman" panose="02020603050405020304" pitchFamily="18" charset="0"/>
                      </a:endParaRPr>
                    </a:p>
                  </a:txBody>
                  <a:tcPr marL="8893" marR="8893" marT="8893" marB="8893" anchor="ctr"/>
                </a:tc>
                <a:tc>
                  <a:txBody>
                    <a:bodyPr/>
                    <a:lstStyle/>
                    <a:p>
                      <a:pPr marL="0" marR="0">
                        <a:lnSpc>
                          <a:spcPct val="115000"/>
                        </a:lnSpc>
                        <a:buNone/>
                      </a:pPr>
                      <a:r>
                        <a:rPr lang="en-US" sz="1100" kern="100">
                          <a:effectLst/>
                        </a:rPr>
                        <a:t>Relations between states, war, diplomacy, globalization</a:t>
                      </a:r>
                      <a:endParaRPr lang="en-US" sz="1100" kern="100">
                        <a:effectLst/>
                        <a:latin typeface="Times New Roman" panose="02020603050405020304" pitchFamily="18" charset="0"/>
                        <a:ea typeface="Times New Roman" panose="02020603050405020304" pitchFamily="18" charset="0"/>
                      </a:endParaRPr>
                    </a:p>
                  </a:txBody>
                  <a:tcPr marL="8893" marR="8893" marT="8893" marB="8893" anchor="ctr"/>
                </a:tc>
                <a:tc>
                  <a:txBody>
                    <a:bodyPr/>
                    <a:lstStyle/>
                    <a:p>
                      <a:pPr marL="0" marR="0">
                        <a:lnSpc>
                          <a:spcPct val="115000"/>
                        </a:lnSpc>
                        <a:buNone/>
                      </a:pPr>
                      <a:r>
                        <a:rPr lang="en-US" sz="1100" kern="100">
                          <a:effectLst/>
                        </a:rPr>
                        <a:t>What causes conflict? How do international norms evolve?</a:t>
                      </a:r>
                      <a:endParaRPr lang="en-US" sz="1100" kern="100">
                        <a:effectLst/>
                        <a:latin typeface="Times New Roman" panose="02020603050405020304" pitchFamily="18" charset="0"/>
                        <a:ea typeface="Times New Roman" panose="02020603050405020304" pitchFamily="18" charset="0"/>
                      </a:endParaRPr>
                    </a:p>
                  </a:txBody>
                  <a:tcPr marL="8893" marR="8893" marT="8893" marB="8893" anchor="ctr"/>
                </a:tc>
                <a:tc>
                  <a:txBody>
                    <a:bodyPr/>
                    <a:lstStyle/>
                    <a:p>
                      <a:pPr marL="0" marR="0">
                        <a:lnSpc>
                          <a:spcPct val="115000"/>
                        </a:lnSpc>
                        <a:buNone/>
                      </a:pPr>
                      <a:r>
                        <a:rPr lang="en-US" sz="1100" kern="100" dirty="0">
                          <a:effectLst/>
                        </a:rPr>
                        <a:t>Concerned with global actors and dynamics, while public policy is often domestic or subnational—or how domestic politics affects apex international interactions. </a:t>
                      </a:r>
                      <a:endParaRPr lang="en-US" sz="1100" kern="100" dirty="0">
                        <a:effectLst/>
                        <a:latin typeface="Times New Roman" panose="02020603050405020304" pitchFamily="18" charset="0"/>
                        <a:ea typeface="Times New Roman" panose="02020603050405020304" pitchFamily="18" charset="0"/>
                      </a:endParaRPr>
                    </a:p>
                  </a:txBody>
                  <a:tcPr marL="8893" marR="8893" marT="8893" marB="8893" anchor="ctr"/>
                </a:tc>
                <a:extLst>
                  <a:ext uri="{0D108BD9-81ED-4DB2-BD59-A6C34878D82A}">
                    <a16:rowId xmlns:a16="http://schemas.microsoft.com/office/drawing/2014/main" val="4255761078"/>
                  </a:ext>
                </a:extLst>
              </a:tr>
              <a:tr h="878176">
                <a:tc>
                  <a:txBody>
                    <a:bodyPr/>
                    <a:lstStyle/>
                    <a:p>
                      <a:pPr marL="0" marR="0">
                        <a:lnSpc>
                          <a:spcPct val="115000"/>
                        </a:lnSpc>
                        <a:buNone/>
                      </a:pPr>
                      <a:r>
                        <a:rPr lang="en-US" sz="1300" kern="100" dirty="0">
                          <a:effectLst/>
                        </a:rPr>
                        <a:t>Area Studies (within a Political Science department)</a:t>
                      </a:r>
                      <a:endParaRPr lang="en-US" sz="1300" kern="100" dirty="0">
                        <a:effectLst/>
                        <a:latin typeface="Times New Roman" panose="02020603050405020304" pitchFamily="18" charset="0"/>
                        <a:ea typeface="Times New Roman" panose="02020603050405020304" pitchFamily="18" charset="0"/>
                      </a:endParaRPr>
                    </a:p>
                  </a:txBody>
                  <a:tcPr marL="8893" marR="8893" marT="8893" marB="8893" anchor="ctr"/>
                </a:tc>
                <a:tc>
                  <a:txBody>
                    <a:bodyPr/>
                    <a:lstStyle/>
                    <a:p>
                      <a:pPr marL="0" marR="0">
                        <a:lnSpc>
                          <a:spcPct val="115000"/>
                        </a:lnSpc>
                        <a:buNone/>
                      </a:pPr>
                      <a:r>
                        <a:rPr lang="en-US" sz="1100" kern="100">
                          <a:effectLst/>
                        </a:rPr>
                        <a:t>Politics and institutions within a specific country</a:t>
                      </a:r>
                      <a:endParaRPr lang="en-US" sz="1100" kern="100">
                        <a:effectLst/>
                        <a:latin typeface="Times New Roman" panose="02020603050405020304" pitchFamily="18" charset="0"/>
                        <a:ea typeface="Times New Roman" panose="02020603050405020304" pitchFamily="18" charset="0"/>
                      </a:endParaRPr>
                    </a:p>
                  </a:txBody>
                  <a:tcPr marL="8893" marR="8893" marT="8893" marB="8893" anchor="ctr"/>
                </a:tc>
                <a:tc>
                  <a:txBody>
                    <a:bodyPr/>
                    <a:lstStyle/>
                    <a:p>
                      <a:pPr marL="0" marR="0">
                        <a:lnSpc>
                          <a:spcPct val="115000"/>
                        </a:lnSpc>
                        <a:buNone/>
                      </a:pPr>
                      <a:r>
                        <a:rPr lang="en-US" sz="1100" kern="100" dirty="0">
                          <a:effectLst/>
                        </a:rPr>
                        <a:t>How does Congress/Parliament function? What drives voter behavior?</a:t>
                      </a:r>
                      <a:endParaRPr lang="en-US" sz="1100" kern="100" dirty="0">
                        <a:effectLst/>
                        <a:latin typeface="Times New Roman" panose="02020603050405020304" pitchFamily="18" charset="0"/>
                        <a:ea typeface="Times New Roman" panose="02020603050405020304" pitchFamily="18" charset="0"/>
                      </a:endParaRPr>
                    </a:p>
                  </a:txBody>
                  <a:tcPr marL="8893" marR="8893" marT="8893" marB="8893" anchor="ctr"/>
                </a:tc>
                <a:tc>
                  <a:txBody>
                    <a:bodyPr/>
                    <a:lstStyle/>
                    <a:p>
                      <a:pPr marL="0" marR="0">
                        <a:lnSpc>
                          <a:spcPct val="115000"/>
                        </a:lnSpc>
                        <a:buNone/>
                      </a:pPr>
                      <a:r>
                        <a:rPr lang="en-US" sz="1100" kern="100">
                          <a:effectLst/>
                        </a:rPr>
                        <a:t>Focuses on political behavior and institutions; public policy focuses on policy outcomes and impact</a:t>
                      </a:r>
                      <a:endParaRPr lang="en-US" sz="1100" kern="100">
                        <a:effectLst/>
                        <a:latin typeface="Times New Roman" panose="02020603050405020304" pitchFamily="18" charset="0"/>
                        <a:ea typeface="Times New Roman" panose="02020603050405020304" pitchFamily="18" charset="0"/>
                      </a:endParaRPr>
                    </a:p>
                  </a:txBody>
                  <a:tcPr marL="8893" marR="8893" marT="8893" marB="8893" anchor="ctr"/>
                </a:tc>
                <a:extLst>
                  <a:ext uri="{0D108BD9-81ED-4DB2-BD59-A6C34878D82A}">
                    <a16:rowId xmlns:a16="http://schemas.microsoft.com/office/drawing/2014/main" val="1472411153"/>
                  </a:ext>
                </a:extLst>
              </a:tr>
              <a:tr h="738414">
                <a:tc>
                  <a:txBody>
                    <a:bodyPr/>
                    <a:lstStyle/>
                    <a:p>
                      <a:pPr marL="0" marR="0">
                        <a:lnSpc>
                          <a:spcPct val="115000"/>
                        </a:lnSpc>
                        <a:buNone/>
                      </a:pPr>
                      <a:r>
                        <a:rPr lang="en-US" sz="1300" kern="100" dirty="0">
                          <a:effectLst/>
                        </a:rPr>
                        <a:t>Public Administration</a:t>
                      </a:r>
                      <a:endParaRPr lang="en-US" sz="1300" kern="100" dirty="0">
                        <a:effectLst/>
                        <a:latin typeface="Times New Roman" panose="02020603050405020304" pitchFamily="18" charset="0"/>
                        <a:ea typeface="Times New Roman" panose="02020603050405020304" pitchFamily="18" charset="0"/>
                      </a:endParaRPr>
                    </a:p>
                  </a:txBody>
                  <a:tcPr marL="8893" marR="8893" marT="8893" marB="8893" anchor="ctr"/>
                </a:tc>
                <a:tc>
                  <a:txBody>
                    <a:bodyPr/>
                    <a:lstStyle/>
                    <a:p>
                      <a:pPr marL="0" marR="0">
                        <a:lnSpc>
                          <a:spcPct val="115000"/>
                        </a:lnSpc>
                        <a:buNone/>
                      </a:pPr>
                      <a:r>
                        <a:rPr lang="en-US" sz="1100" kern="100" dirty="0">
                          <a:effectLst/>
                        </a:rPr>
                        <a:t>Management of government operations and bureaucracies</a:t>
                      </a:r>
                      <a:endParaRPr lang="en-US" sz="1100" kern="100" dirty="0">
                        <a:effectLst/>
                        <a:latin typeface="Times New Roman" panose="02020603050405020304" pitchFamily="18" charset="0"/>
                        <a:ea typeface="Times New Roman" panose="02020603050405020304" pitchFamily="18" charset="0"/>
                      </a:endParaRPr>
                    </a:p>
                  </a:txBody>
                  <a:tcPr marL="8893" marR="8893" marT="8893" marB="8893" anchor="ctr"/>
                </a:tc>
                <a:tc>
                  <a:txBody>
                    <a:bodyPr/>
                    <a:lstStyle/>
                    <a:p>
                      <a:pPr marL="0" marR="0">
                        <a:lnSpc>
                          <a:spcPct val="115000"/>
                        </a:lnSpc>
                        <a:buNone/>
                      </a:pPr>
                      <a:r>
                        <a:rPr lang="en-US" sz="1100" kern="100" dirty="0">
                          <a:effectLst/>
                        </a:rPr>
                        <a:t>How can government agencies be efficient and accountable?</a:t>
                      </a:r>
                      <a:endParaRPr lang="en-US" sz="1100" kern="100" dirty="0">
                        <a:effectLst/>
                        <a:latin typeface="Times New Roman" panose="02020603050405020304" pitchFamily="18" charset="0"/>
                        <a:ea typeface="Times New Roman" panose="02020603050405020304" pitchFamily="18" charset="0"/>
                      </a:endParaRPr>
                    </a:p>
                  </a:txBody>
                  <a:tcPr marL="8893" marR="8893" marT="8893" marB="8893" anchor="ctr"/>
                </a:tc>
                <a:tc>
                  <a:txBody>
                    <a:bodyPr/>
                    <a:lstStyle/>
                    <a:p>
                      <a:pPr marL="0" marR="0">
                        <a:lnSpc>
                          <a:spcPct val="115000"/>
                        </a:lnSpc>
                        <a:buNone/>
                      </a:pPr>
                      <a:r>
                        <a:rPr lang="en-US" sz="1100" kern="100">
                          <a:effectLst/>
                        </a:rPr>
                        <a:t>Closely related to public policy, but more focused on implementation and organizational behavior</a:t>
                      </a:r>
                      <a:endParaRPr lang="en-US" sz="1100" kern="100">
                        <a:effectLst/>
                        <a:latin typeface="Times New Roman" panose="02020603050405020304" pitchFamily="18" charset="0"/>
                        <a:ea typeface="Times New Roman" panose="02020603050405020304" pitchFamily="18" charset="0"/>
                      </a:endParaRPr>
                    </a:p>
                  </a:txBody>
                  <a:tcPr marL="8893" marR="8893" marT="8893" marB="8893" anchor="ctr"/>
                </a:tc>
                <a:extLst>
                  <a:ext uri="{0D108BD9-81ED-4DB2-BD59-A6C34878D82A}">
                    <a16:rowId xmlns:a16="http://schemas.microsoft.com/office/drawing/2014/main" val="4042206250"/>
                  </a:ext>
                </a:extLst>
              </a:tr>
              <a:tr h="1066598">
                <a:tc>
                  <a:txBody>
                    <a:bodyPr/>
                    <a:lstStyle/>
                    <a:p>
                      <a:pPr marL="0" marR="0">
                        <a:lnSpc>
                          <a:spcPct val="115000"/>
                        </a:lnSpc>
                        <a:buNone/>
                      </a:pPr>
                      <a:r>
                        <a:rPr lang="en-US" sz="1300" kern="100" dirty="0">
                          <a:effectLst/>
                        </a:rPr>
                        <a:t>Public Policy</a:t>
                      </a:r>
                      <a:endParaRPr lang="en-US" sz="1300" kern="100" dirty="0">
                        <a:effectLst/>
                        <a:latin typeface="Times New Roman" panose="02020603050405020304" pitchFamily="18" charset="0"/>
                        <a:ea typeface="Times New Roman" panose="02020603050405020304" pitchFamily="18" charset="0"/>
                      </a:endParaRPr>
                    </a:p>
                  </a:txBody>
                  <a:tcPr marL="8893" marR="8893" marT="8893" marB="8893" anchor="ctr"/>
                </a:tc>
                <a:tc>
                  <a:txBody>
                    <a:bodyPr/>
                    <a:lstStyle/>
                    <a:p>
                      <a:pPr marL="0" marR="0">
                        <a:lnSpc>
                          <a:spcPct val="115000"/>
                        </a:lnSpc>
                        <a:buNone/>
                      </a:pPr>
                      <a:r>
                        <a:rPr lang="en-US" sz="1000" kern="100" dirty="0">
                          <a:effectLst/>
                        </a:rPr>
                        <a:t>Design, analysis, implementation, and evaluation of government actions</a:t>
                      </a:r>
                      <a:endParaRPr lang="en-US" sz="1000" kern="100" dirty="0">
                        <a:effectLst/>
                        <a:latin typeface="Times New Roman" panose="02020603050405020304" pitchFamily="18" charset="0"/>
                        <a:ea typeface="Times New Roman" panose="02020603050405020304" pitchFamily="18" charset="0"/>
                      </a:endParaRPr>
                    </a:p>
                  </a:txBody>
                  <a:tcPr marL="8893" marR="8893" marT="8893" marB="8893" anchor="ctr"/>
                </a:tc>
                <a:tc>
                  <a:txBody>
                    <a:bodyPr/>
                    <a:lstStyle/>
                    <a:p>
                      <a:pPr marL="0" marR="0">
                        <a:lnSpc>
                          <a:spcPct val="115000"/>
                        </a:lnSpc>
                        <a:buNone/>
                      </a:pPr>
                      <a:r>
                        <a:rPr lang="en-US" sz="1000" kern="100" dirty="0">
                          <a:effectLst/>
                        </a:rPr>
                        <a:t>What works? How can we solve public problems?</a:t>
                      </a:r>
                      <a:endParaRPr lang="en-US" sz="1000" kern="100" dirty="0">
                        <a:effectLst/>
                        <a:latin typeface="Times New Roman" panose="02020603050405020304" pitchFamily="18" charset="0"/>
                        <a:ea typeface="Times New Roman" panose="02020603050405020304" pitchFamily="18" charset="0"/>
                      </a:endParaRPr>
                    </a:p>
                  </a:txBody>
                  <a:tcPr marL="8893" marR="8893" marT="8893" marB="8893" anchor="ctr"/>
                </a:tc>
                <a:tc>
                  <a:txBody>
                    <a:bodyPr/>
                    <a:lstStyle/>
                    <a:p>
                      <a:pPr marL="0" marR="0">
                        <a:lnSpc>
                          <a:spcPct val="115000"/>
                        </a:lnSpc>
                        <a:buNone/>
                      </a:pPr>
                      <a:r>
                        <a:rPr lang="en-US" sz="1000" kern="100" dirty="0">
                          <a:effectLst/>
                        </a:rPr>
                        <a:t>Aims to be applied, interdisciplinary, and solution-focused</a:t>
                      </a:r>
                      <a:endParaRPr lang="en-US" sz="1000" kern="100" dirty="0">
                        <a:effectLst/>
                        <a:latin typeface="Times New Roman" panose="02020603050405020304" pitchFamily="18" charset="0"/>
                        <a:ea typeface="Times New Roman" panose="02020603050405020304" pitchFamily="18" charset="0"/>
                      </a:endParaRPr>
                    </a:p>
                  </a:txBody>
                  <a:tcPr marL="8893" marR="8893" marT="8893" marB="8893" anchor="ctr"/>
                </a:tc>
                <a:extLst>
                  <a:ext uri="{0D108BD9-81ED-4DB2-BD59-A6C34878D82A}">
                    <a16:rowId xmlns:a16="http://schemas.microsoft.com/office/drawing/2014/main" val="198669117"/>
                  </a:ext>
                </a:extLst>
              </a:tr>
            </a:tbl>
          </a:graphicData>
        </a:graphic>
      </p:graphicFrame>
    </p:spTree>
    <p:extLst>
      <p:ext uri="{BB962C8B-B14F-4D97-AF65-F5344CB8AC3E}">
        <p14:creationId xmlns:p14="http://schemas.microsoft.com/office/powerpoint/2010/main" val="15596642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A6168-F770-9868-403C-E16EBA0C0384}"/>
              </a:ext>
            </a:extLst>
          </p:cNvPr>
          <p:cNvSpPr>
            <a:spLocks noGrp="1"/>
          </p:cNvSpPr>
          <p:nvPr>
            <p:ph type="title"/>
          </p:nvPr>
        </p:nvSpPr>
        <p:spPr/>
        <p:txBody>
          <a:bodyPr/>
          <a:lstStyle/>
          <a:p>
            <a:r>
              <a:rPr lang="en-US" dirty="0"/>
              <a:t>Continued</a:t>
            </a:r>
          </a:p>
        </p:txBody>
      </p:sp>
      <p:sp>
        <p:nvSpPr>
          <p:cNvPr id="5" name="TextBox 4">
            <a:extLst>
              <a:ext uri="{FF2B5EF4-FFF2-40B4-BE49-F238E27FC236}">
                <a16:creationId xmlns:a16="http://schemas.microsoft.com/office/drawing/2014/main" id="{18B28C36-CCBF-D000-EC4D-EB678583E603}"/>
              </a:ext>
            </a:extLst>
          </p:cNvPr>
          <p:cNvSpPr txBox="1"/>
          <p:nvPr/>
        </p:nvSpPr>
        <p:spPr>
          <a:xfrm>
            <a:off x="611560" y="1124744"/>
            <a:ext cx="8229600" cy="4893647"/>
          </a:xfrm>
          <a:prstGeom prst="rect">
            <a:avLst/>
          </a:prstGeom>
          <a:noFill/>
        </p:spPr>
        <p:txBody>
          <a:bodyPr wrap="square">
            <a:spAutoFit/>
          </a:bodyPr>
          <a:lstStyle/>
          <a:p>
            <a:pPr algn="just">
              <a:buNone/>
            </a:pPr>
            <a:r>
              <a:rPr lang="en-US" sz="2400" dirty="0"/>
              <a:t>Public policy, must be designed to:</a:t>
            </a:r>
          </a:p>
          <a:p>
            <a:pPr lvl="1" algn="just">
              <a:buFont typeface="Arial" panose="020B0604020202020204" pitchFamily="34" charset="0"/>
              <a:buChar char="•"/>
            </a:pPr>
            <a:r>
              <a:rPr lang="en-US" sz="2400" dirty="0"/>
              <a:t>Lower transaction costs,</a:t>
            </a:r>
          </a:p>
          <a:p>
            <a:pPr lvl="1" algn="just">
              <a:buFont typeface="Arial" panose="020B0604020202020204" pitchFamily="34" charset="0"/>
              <a:buChar char="•"/>
            </a:pPr>
            <a:r>
              <a:rPr lang="en-US" sz="2400" dirty="0"/>
              <a:t>Create enforcement mechanisms,</a:t>
            </a:r>
          </a:p>
          <a:p>
            <a:pPr lvl="1" algn="just">
              <a:buFont typeface="Arial" panose="020B0604020202020204" pitchFamily="34" charset="0"/>
              <a:buChar char="•"/>
            </a:pPr>
            <a:r>
              <a:rPr lang="en-US" sz="2400" dirty="0"/>
              <a:t>Align incentives, and</a:t>
            </a:r>
          </a:p>
          <a:p>
            <a:pPr lvl="1" algn="just">
              <a:buFont typeface="Arial" panose="020B0604020202020204" pitchFamily="34" charset="0"/>
              <a:buChar char="•"/>
            </a:pPr>
            <a:r>
              <a:rPr lang="en-US" sz="2400" dirty="0"/>
              <a:t>Build trust and norms that support cooperation.</a:t>
            </a:r>
          </a:p>
          <a:p>
            <a:pPr algn="just">
              <a:buNone/>
            </a:pPr>
            <a:r>
              <a:rPr lang="en-US" sz="2400" dirty="0"/>
              <a:t>For instance, Ostrom’s research on common pool resources showed that communities can — under the right conditions — govern resources sustainably </a:t>
            </a:r>
            <a:r>
              <a:rPr lang="en-US" sz="2400" i="1" dirty="0"/>
              <a:t>without</a:t>
            </a:r>
            <a:r>
              <a:rPr lang="en-US" sz="2400" dirty="0"/>
              <a:t> top-down regulation. This shattered assumptions that only the market or the state could solve collective action problems.</a:t>
            </a:r>
          </a:p>
          <a:p>
            <a:pPr algn="just">
              <a:buNone/>
            </a:pPr>
            <a:r>
              <a:rPr lang="en-US" sz="2400" dirty="0"/>
              <a:t>So, collective action theory not only diagnoses policy failures, it also illuminates pathways for institutional innovation.</a:t>
            </a:r>
          </a:p>
        </p:txBody>
      </p:sp>
    </p:spTree>
    <p:extLst>
      <p:ext uri="{BB962C8B-B14F-4D97-AF65-F5344CB8AC3E}">
        <p14:creationId xmlns:p14="http://schemas.microsoft.com/office/powerpoint/2010/main" val="38893768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4DCB6C-36C7-3560-5607-51D392189DF1}"/>
              </a:ext>
            </a:extLst>
          </p:cNvPr>
          <p:cNvSpPr>
            <a:spLocks noGrp="1"/>
          </p:cNvSpPr>
          <p:nvPr>
            <p:ph type="title"/>
          </p:nvPr>
        </p:nvSpPr>
        <p:spPr/>
        <p:txBody>
          <a:bodyPr/>
          <a:lstStyle/>
          <a:p>
            <a:r>
              <a:rPr lang="en-US" dirty="0"/>
              <a:t>To wrap up </a:t>
            </a:r>
          </a:p>
        </p:txBody>
      </p:sp>
      <p:sp>
        <p:nvSpPr>
          <p:cNvPr id="3" name="Content Placeholder 2">
            <a:extLst>
              <a:ext uri="{FF2B5EF4-FFF2-40B4-BE49-F238E27FC236}">
                <a16:creationId xmlns:a16="http://schemas.microsoft.com/office/drawing/2014/main" id="{ACB2478B-F318-B3A0-B7AF-74B22F35BB3E}"/>
              </a:ext>
            </a:extLst>
          </p:cNvPr>
          <p:cNvSpPr>
            <a:spLocks noGrp="1"/>
          </p:cNvSpPr>
          <p:nvPr>
            <p:ph idx="1"/>
          </p:nvPr>
        </p:nvSpPr>
        <p:spPr>
          <a:xfrm>
            <a:off x="457200" y="908720"/>
            <a:ext cx="8507288" cy="5222205"/>
          </a:xfrm>
        </p:spPr>
        <p:txBody>
          <a:bodyPr/>
          <a:lstStyle/>
          <a:p>
            <a:pPr algn="just"/>
            <a:r>
              <a:rPr lang="en-US" sz="2100" dirty="0"/>
              <a:t>The central challenge in public policy is aligning individual actions with collective goals — in a world of conflicting incentives, incomplete information, and institutional COMPLEXITY!! (ask me about the field of Complex Systems next class)</a:t>
            </a:r>
          </a:p>
          <a:p>
            <a:pPr lvl="1" algn="just"/>
            <a:r>
              <a:rPr lang="en-US" sz="2100" dirty="0"/>
              <a:t>Generalizable frameworks help us see the structure of problems.</a:t>
            </a:r>
          </a:p>
          <a:p>
            <a:pPr lvl="1" algn="just"/>
            <a:r>
              <a:rPr lang="en-US" sz="2100" dirty="0"/>
              <a:t>Strategic models help us anticipate behavior.</a:t>
            </a:r>
          </a:p>
          <a:p>
            <a:pPr lvl="1" algn="just"/>
            <a:r>
              <a:rPr lang="en-US" sz="2100" dirty="0"/>
              <a:t>Data-driven methods help us evaluate and adapt interventions.</a:t>
            </a:r>
          </a:p>
          <a:p>
            <a:pPr lvl="1" algn="just"/>
            <a:r>
              <a:rPr lang="en-US" sz="2100" dirty="0"/>
              <a:t>And collective action theory reminds us that solving public problems is not just technical, but fundamentally social and institutional.</a:t>
            </a:r>
          </a:p>
          <a:p>
            <a:pPr lvl="1" algn="just"/>
            <a:r>
              <a:rPr lang="en-US" sz="2100" dirty="0"/>
              <a:t>Whether you’re working on sustainability, urban development, or global health, the tools we’ve discussed today are essential to understanding why policies succeed or fail — and how we can design better ones.</a:t>
            </a:r>
          </a:p>
          <a:p>
            <a:endParaRPr lang="en-US" dirty="0"/>
          </a:p>
        </p:txBody>
      </p:sp>
    </p:spTree>
    <p:extLst>
      <p:ext uri="{BB962C8B-B14F-4D97-AF65-F5344CB8AC3E}">
        <p14:creationId xmlns:p14="http://schemas.microsoft.com/office/powerpoint/2010/main" val="21051710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B3FD5-8935-42E2-D44D-C5C095728459}"/>
              </a:ext>
            </a:extLst>
          </p:cNvPr>
          <p:cNvSpPr>
            <a:spLocks noGrp="1"/>
          </p:cNvSpPr>
          <p:nvPr>
            <p:ph type="title"/>
          </p:nvPr>
        </p:nvSpPr>
        <p:spPr/>
        <p:txBody>
          <a:bodyPr/>
          <a:lstStyle/>
          <a:p>
            <a:r>
              <a:rPr lang="en-US" dirty="0"/>
              <a:t>Wrap up continued….</a:t>
            </a:r>
          </a:p>
        </p:txBody>
      </p:sp>
      <p:sp>
        <p:nvSpPr>
          <p:cNvPr id="3" name="Content Placeholder 2">
            <a:extLst>
              <a:ext uri="{FF2B5EF4-FFF2-40B4-BE49-F238E27FC236}">
                <a16:creationId xmlns:a16="http://schemas.microsoft.com/office/drawing/2014/main" id="{5BC18886-ADAC-E059-D6CF-C8B3F47E0B7D}"/>
              </a:ext>
            </a:extLst>
          </p:cNvPr>
          <p:cNvSpPr>
            <a:spLocks noGrp="1"/>
          </p:cNvSpPr>
          <p:nvPr>
            <p:ph idx="1"/>
          </p:nvPr>
        </p:nvSpPr>
        <p:spPr>
          <a:xfrm>
            <a:off x="457200" y="1163637"/>
            <a:ext cx="8686800" cy="4530725"/>
          </a:xfrm>
        </p:spPr>
        <p:txBody>
          <a:bodyPr/>
          <a:lstStyle/>
          <a:p>
            <a:r>
              <a:rPr lang="en-US" dirty="0"/>
              <a:t>A key question that everyone involved in public policy must answer is: </a:t>
            </a:r>
          </a:p>
          <a:p>
            <a:pPr lvl="1"/>
            <a:r>
              <a:rPr lang="en-US" dirty="0"/>
              <a:t>What problems does the specialist work on, how does their work get beyond mere opinion, how are their models verifiable and scientific, and how does their ACTUAL work help to reduce the problem? </a:t>
            </a:r>
          </a:p>
          <a:p>
            <a:pPr lvl="1"/>
            <a:r>
              <a:rPr lang="en-US" dirty="0"/>
              <a:t>In other words, is their work CONSEQUENTIAL and PRACTICAL? How can that impact be demonstrated? </a:t>
            </a:r>
          </a:p>
          <a:p>
            <a:pPr lvl="1"/>
            <a:r>
              <a:rPr lang="en-US" dirty="0"/>
              <a:t>The next two pages summarize key Public Policy theories, and subsequently, the main tools at hand</a:t>
            </a:r>
          </a:p>
        </p:txBody>
      </p:sp>
    </p:spTree>
    <p:extLst>
      <p:ext uri="{BB962C8B-B14F-4D97-AF65-F5344CB8AC3E}">
        <p14:creationId xmlns:p14="http://schemas.microsoft.com/office/powerpoint/2010/main" val="39809049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C555E0DF-25CD-86E8-192F-48D1E27DDF84}"/>
              </a:ext>
            </a:extLst>
          </p:cNvPr>
          <p:cNvGraphicFramePr>
            <a:graphicFrameLocks noGrp="1"/>
          </p:cNvGraphicFramePr>
          <p:nvPr>
            <p:ph idx="1"/>
            <p:extLst>
              <p:ext uri="{D42A27DB-BD31-4B8C-83A1-F6EECF244321}">
                <p14:modId xmlns:p14="http://schemas.microsoft.com/office/powerpoint/2010/main" val="3733061371"/>
              </p:ext>
            </p:extLst>
          </p:nvPr>
        </p:nvGraphicFramePr>
        <p:xfrm>
          <a:off x="0" y="35773"/>
          <a:ext cx="9144000" cy="6822226"/>
        </p:xfrm>
        <a:graphic>
          <a:graphicData uri="http://schemas.openxmlformats.org/drawingml/2006/table">
            <a:tbl>
              <a:tblPr firstRow="1" firstCol="1" bandRow="1">
                <a:tableStyleId>{5C22544A-7EE6-4342-B048-85BDC9FD1C3A}</a:tableStyleId>
              </a:tblPr>
              <a:tblGrid>
                <a:gridCol w="1524000">
                  <a:extLst>
                    <a:ext uri="{9D8B030D-6E8A-4147-A177-3AD203B41FA5}">
                      <a16:colId xmlns:a16="http://schemas.microsoft.com/office/drawing/2014/main" val="3620713917"/>
                    </a:ext>
                  </a:extLst>
                </a:gridCol>
                <a:gridCol w="1524000">
                  <a:extLst>
                    <a:ext uri="{9D8B030D-6E8A-4147-A177-3AD203B41FA5}">
                      <a16:colId xmlns:a16="http://schemas.microsoft.com/office/drawing/2014/main" val="1792629556"/>
                    </a:ext>
                  </a:extLst>
                </a:gridCol>
                <a:gridCol w="1524000">
                  <a:extLst>
                    <a:ext uri="{9D8B030D-6E8A-4147-A177-3AD203B41FA5}">
                      <a16:colId xmlns:a16="http://schemas.microsoft.com/office/drawing/2014/main" val="1301370793"/>
                    </a:ext>
                  </a:extLst>
                </a:gridCol>
                <a:gridCol w="1524000">
                  <a:extLst>
                    <a:ext uri="{9D8B030D-6E8A-4147-A177-3AD203B41FA5}">
                      <a16:colId xmlns:a16="http://schemas.microsoft.com/office/drawing/2014/main" val="2930180142"/>
                    </a:ext>
                  </a:extLst>
                </a:gridCol>
                <a:gridCol w="1524000">
                  <a:extLst>
                    <a:ext uri="{9D8B030D-6E8A-4147-A177-3AD203B41FA5}">
                      <a16:colId xmlns:a16="http://schemas.microsoft.com/office/drawing/2014/main" val="1742194931"/>
                    </a:ext>
                  </a:extLst>
                </a:gridCol>
                <a:gridCol w="1524000">
                  <a:extLst>
                    <a:ext uri="{9D8B030D-6E8A-4147-A177-3AD203B41FA5}">
                      <a16:colId xmlns:a16="http://schemas.microsoft.com/office/drawing/2014/main" val="3536787681"/>
                    </a:ext>
                  </a:extLst>
                </a:gridCol>
              </a:tblGrid>
              <a:tr h="117956">
                <a:tc>
                  <a:txBody>
                    <a:bodyPr/>
                    <a:lstStyle/>
                    <a:p>
                      <a:pPr marL="0" marR="0" algn="ctr">
                        <a:lnSpc>
                          <a:spcPct val="115000"/>
                        </a:lnSpc>
                        <a:spcAft>
                          <a:spcPts val="800"/>
                        </a:spcAft>
                        <a:buNone/>
                      </a:pPr>
                      <a:r>
                        <a:rPr lang="en-US" sz="600" kern="0">
                          <a:effectLst/>
                        </a:rPr>
                        <a:t>Theory</a:t>
                      </a:r>
                      <a:endParaRPr lang="en-US" sz="6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gn="ctr">
                        <a:lnSpc>
                          <a:spcPct val="115000"/>
                        </a:lnSpc>
                        <a:spcAft>
                          <a:spcPts val="800"/>
                        </a:spcAft>
                        <a:buNone/>
                      </a:pPr>
                      <a:r>
                        <a:rPr lang="en-US" sz="600" kern="0">
                          <a:effectLst/>
                        </a:rPr>
                        <a:t>Core Idea</a:t>
                      </a:r>
                      <a:endParaRPr lang="en-US" sz="6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gn="ctr">
                        <a:lnSpc>
                          <a:spcPct val="115000"/>
                        </a:lnSpc>
                        <a:spcAft>
                          <a:spcPts val="800"/>
                        </a:spcAft>
                        <a:buNone/>
                      </a:pPr>
                      <a:r>
                        <a:rPr lang="en-US" sz="600" kern="0">
                          <a:effectLst/>
                        </a:rPr>
                        <a:t>Assumptions</a:t>
                      </a:r>
                      <a:endParaRPr lang="en-US" sz="6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gn="ctr">
                        <a:lnSpc>
                          <a:spcPct val="115000"/>
                        </a:lnSpc>
                        <a:spcAft>
                          <a:spcPts val="800"/>
                        </a:spcAft>
                        <a:buNone/>
                      </a:pPr>
                      <a:r>
                        <a:rPr lang="en-US" sz="600" kern="0">
                          <a:effectLst/>
                        </a:rPr>
                        <a:t>Key Actors</a:t>
                      </a:r>
                      <a:endParaRPr lang="en-US" sz="6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gn="ctr">
                        <a:lnSpc>
                          <a:spcPct val="115000"/>
                        </a:lnSpc>
                        <a:spcAft>
                          <a:spcPts val="800"/>
                        </a:spcAft>
                        <a:buNone/>
                      </a:pPr>
                      <a:r>
                        <a:rPr lang="en-US" sz="600" kern="0">
                          <a:effectLst/>
                        </a:rPr>
                        <a:t>Strengths</a:t>
                      </a:r>
                      <a:endParaRPr lang="en-US" sz="6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gn="ctr">
                        <a:lnSpc>
                          <a:spcPct val="115000"/>
                        </a:lnSpc>
                        <a:spcAft>
                          <a:spcPts val="800"/>
                        </a:spcAft>
                        <a:buNone/>
                      </a:pPr>
                      <a:r>
                        <a:rPr lang="en-US" sz="600" kern="0">
                          <a:effectLst/>
                        </a:rPr>
                        <a:t>Limitations</a:t>
                      </a:r>
                      <a:endParaRPr lang="en-US" sz="6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extLst>
                  <a:ext uri="{0D108BD9-81ED-4DB2-BD59-A6C34878D82A}">
                    <a16:rowId xmlns:a16="http://schemas.microsoft.com/office/drawing/2014/main" val="984788160"/>
                  </a:ext>
                </a:extLst>
              </a:tr>
              <a:tr h="711360">
                <a:tc>
                  <a:txBody>
                    <a:bodyPr/>
                    <a:lstStyle/>
                    <a:p>
                      <a:pPr marL="0" marR="0">
                        <a:lnSpc>
                          <a:spcPct val="115000"/>
                        </a:lnSpc>
                        <a:spcAft>
                          <a:spcPts val="800"/>
                        </a:spcAft>
                        <a:buNone/>
                      </a:pPr>
                      <a:r>
                        <a:rPr lang="en-US" sz="600" kern="0">
                          <a:effectLst/>
                        </a:rPr>
                        <a:t>Rational Choice Theory</a:t>
                      </a:r>
                      <a:endParaRPr lang="en-US" sz="6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dirty="0">
                          <a:effectLst/>
                        </a:rPr>
                        <a:t>Policy outcomes result from self-interested individuals maximizing utility</a:t>
                      </a:r>
                      <a:endParaRPr lang="en-US" sz="10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Actors are rational and strategic</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Individuals, voters, politicians</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Clear, predictive models; useful for analyzing incentives</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Oversimplifies motivations; limited in complex social contexts</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extLst>
                  <a:ext uri="{0D108BD9-81ED-4DB2-BD59-A6C34878D82A}">
                    <a16:rowId xmlns:a16="http://schemas.microsoft.com/office/drawing/2014/main" val="3692843200"/>
                  </a:ext>
                </a:extLst>
              </a:tr>
              <a:tr h="533319">
                <a:tc>
                  <a:txBody>
                    <a:bodyPr/>
                    <a:lstStyle/>
                    <a:p>
                      <a:pPr marL="0" marR="0">
                        <a:lnSpc>
                          <a:spcPct val="115000"/>
                        </a:lnSpc>
                        <a:spcAft>
                          <a:spcPts val="800"/>
                        </a:spcAft>
                        <a:buNone/>
                      </a:pPr>
                      <a:r>
                        <a:rPr lang="en-US" sz="600" kern="0" dirty="0">
                          <a:effectLst/>
                        </a:rPr>
                        <a:t>Institutionalism (Historical/New) (gosh darn it, that`s an ism). I didn`t say we don`t like isms :P </a:t>
                      </a:r>
                      <a:endParaRPr lang="en-US" sz="6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Institutions shape policy by structuring rules, norms, and path dependencies</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dirty="0">
                          <a:effectLst/>
                        </a:rPr>
                        <a:t>Institutions constrain and enable behavior</a:t>
                      </a:r>
                      <a:endParaRPr lang="en-US" sz="10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Government bodies, legal systems, norms</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Emphasizes structure, history, and context</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Can be too deterministic; underestimates agency</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extLst>
                  <a:ext uri="{0D108BD9-81ED-4DB2-BD59-A6C34878D82A}">
                    <a16:rowId xmlns:a16="http://schemas.microsoft.com/office/drawing/2014/main" val="332559854"/>
                  </a:ext>
                </a:extLst>
              </a:tr>
              <a:tr h="711360">
                <a:tc>
                  <a:txBody>
                    <a:bodyPr/>
                    <a:lstStyle/>
                    <a:p>
                      <a:pPr marL="0" marR="0">
                        <a:lnSpc>
                          <a:spcPct val="115000"/>
                        </a:lnSpc>
                        <a:spcAft>
                          <a:spcPts val="800"/>
                        </a:spcAft>
                        <a:buNone/>
                      </a:pPr>
                      <a:r>
                        <a:rPr lang="en-US" sz="600" kern="0">
                          <a:effectLst/>
                        </a:rPr>
                        <a:t>Multiple Streams Framework (MSF) – Kingdon</a:t>
                      </a:r>
                      <a:endParaRPr lang="en-US" sz="6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Policy change happens when three streams (problems, policies, politics) converge</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dirty="0">
                          <a:effectLst/>
                        </a:rPr>
                        <a:t>Policy windows are rare and unpredictable</a:t>
                      </a:r>
                      <a:endParaRPr lang="en-US" sz="10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dirty="0">
                          <a:effectLst/>
                        </a:rPr>
                        <a:t>Policy entrepreneurs, politicians, bureaucrats</a:t>
                      </a:r>
                      <a:endParaRPr lang="en-US" sz="10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Captures policy timing and agenda-setting</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Lacks predictive power; loosely structured</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extLst>
                  <a:ext uri="{0D108BD9-81ED-4DB2-BD59-A6C34878D82A}">
                    <a16:rowId xmlns:a16="http://schemas.microsoft.com/office/drawing/2014/main" val="2983606198"/>
                  </a:ext>
                </a:extLst>
              </a:tr>
              <a:tr h="533319">
                <a:tc>
                  <a:txBody>
                    <a:bodyPr/>
                    <a:lstStyle/>
                    <a:p>
                      <a:pPr marL="0" marR="0">
                        <a:lnSpc>
                          <a:spcPct val="115000"/>
                        </a:lnSpc>
                        <a:spcAft>
                          <a:spcPts val="800"/>
                        </a:spcAft>
                        <a:buNone/>
                      </a:pPr>
                      <a:r>
                        <a:rPr lang="en-US" sz="600" kern="0">
                          <a:effectLst/>
                        </a:rPr>
                        <a:t>Punctuated Equilibrium Theory (PET) – Baumgartner &amp; Jones</a:t>
                      </a:r>
                      <a:endParaRPr lang="en-US" sz="6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Policy change is usually incremental, with occasional large shifts</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Policymaking is characterized by stability punctuated by disruption</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dirty="0">
                          <a:effectLst/>
                        </a:rPr>
                        <a:t>Policy subsystems, media, interest groups</a:t>
                      </a:r>
                      <a:endParaRPr lang="en-US" sz="10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Explains sudden shifts in long-standing policies</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dirty="0">
                          <a:effectLst/>
                        </a:rPr>
                        <a:t>Less focus on actor-level strategy</a:t>
                      </a:r>
                      <a:endParaRPr lang="en-US" sz="10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extLst>
                  <a:ext uri="{0D108BD9-81ED-4DB2-BD59-A6C34878D82A}">
                    <a16:rowId xmlns:a16="http://schemas.microsoft.com/office/drawing/2014/main" val="1412060122"/>
                  </a:ext>
                </a:extLst>
              </a:tr>
              <a:tr h="711360">
                <a:tc>
                  <a:txBody>
                    <a:bodyPr/>
                    <a:lstStyle/>
                    <a:p>
                      <a:pPr marL="0" marR="0">
                        <a:lnSpc>
                          <a:spcPct val="115000"/>
                        </a:lnSpc>
                        <a:spcAft>
                          <a:spcPts val="800"/>
                        </a:spcAft>
                        <a:buNone/>
                      </a:pPr>
                      <a:r>
                        <a:rPr lang="en-US" sz="600" kern="0">
                          <a:effectLst/>
                        </a:rPr>
                        <a:t>Advocacy Coalition Framework (ACF) – Sabatier</a:t>
                      </a:r>
                      <a:endParaRPr lang="en-US" sz="6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Policy change occurs through competition between coalitions sharing beliefs</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Beliefs, not just interests, drive behavior</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dirty="0">
                          <a:effectLst/>
                        </a:rPr>
                        <a:t>Advocacy coalitions across sectors</a:t>
                      </a:r>
                      <a:endParaRPr lang="en-US" sz="10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dirty="0">
                          <a:effectLst/>
                        </a:rPr>
                        <a:t>Captures long-term change and ideology</a:t>
                      </a:r>
                      <a:endParaRPr lang="en-US" sz="10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Requires long timeframes and detailed data</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extLst>
                  <a:ext uri="{0D108BD9-81ED-4DB2-BD59-A6C34878D82A}">
                    <a16:rowId xmlns:a16="http://schemas.microsoft.com/office/drawing/2014/main" val="1993105240"/>
                  </a:ext>
                </a:extLst>
              </a:tr>
              <a:tr h="533319">
                <a:tc>
                  <a:txBody>
                    <a:bodyPr/>
                    <a:lstStyle/>
                    <a:p>
                      <a:pPr marL="0" marR="0">
                        <a:lnSpc>
                          <a:spcPct val="115000"/>
                        </a:lnSpc>
                        <a:spcAft>
                          <a:spcPts val="800"/>
                        </a:spcAft>
                        <a:buNone/>
                      </a:pPr>
                      <a:r>
                        <a:rPr lang="en-US" sz="600" kern="0">
                          <a:effectLst/>
                        </a:rPr>
                        <a:t>Narrative Policy Framework (NPF)</a:t>
                      </a:r>
                      <a:endParaRPr lang="en-US" sz="6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Policy is shaped by the stories actors tell to frame issues</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Narratives influence perception and action</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Policy actors, media, public</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dirty="0">
                          <a:effectLst/>
                        </a:rPr>
                        <a:t>Connects discourse to policy change</a:t>
                      </a:r>
                      <a:endParaRPr lang="en-US" sz="10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Still developing; less formalized</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extLst>
                  <a:ext uri="{0D108BD9-81ED-4DB2-BD59-A6C34878D82A}">
                    <a16:rowId xmlns:a16="http://schemas.microsoft.com/office/drawing/2014/main" val="292585893"/>
                  </a:ext>
                </a:extLst>
              </a:tr>
              <a:tr h="533319">
                <a:tc>
                  <a:txBody>
                    <a:bodyPr/>
                    <a:lstStyle/>
                    <a:p>
                      <a:pPr marL="0" marR="0">
                        <a:lnSpc>
                          <a:spcPct val="115000"/>
                        </a:lnSpc>
                        <a:spcAft>
                          <a:spcPts val="800"/>
                        </a:spcAft>
                        <a:buNone/>
                      </a:pPr>
                      <a:r>
                        <a:rPr lang="en-US" sz="600" kern="0">
                          <a:effectLst/>
                        </a:rPr>
                        <a:t>Elite Theory</a:t>
                      </a:r>
                      <a:endParaRPr lang="en-US" sz="6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Policy reflects the interests of powerful elites</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Power is concentrated</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Political/economic elites</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dirty="0">
                          <a:effectLst/>
                        </a:rPr>
                        <a:t>Explains inequality in policymaking</a:t>
                      </a:r>
                      <a:endParaRPr lang="en-US" sz="10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Cynical view; less attention to mass participation</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extLst>
                  <a:ext uri="{0D108BD9-81ED-4DB2-BD59-A6C34878D82A}">
                    <a16:rowId xmlns:a16="http://schemas.microsoft.com/office/drawing/2014/main" val="1466786872"/>
                  </a:ext>
                </a:extLst>
              </a:tr>
              <a:tr h="533319">
                <a:tc>
                  <a:txBody>
                    <a:bodyPr/>
                    <a:lstStyle/>
                    <a:p>
                      <a:pPr marL="0" marR="0">
                        <a:lnSpc>
                          <a:spcPct val="115000"/>
                        </a:lnSpc>
                        <a:spcAft>
                          <a:spcPts val="800"/>
                        </a:spcAft>
                        <a:buNone/>
                      </a:pPr>
                      <a:r>
                        <a:rPr lang="en-US" sz="600" kern="0" dirty="0">
                          <a:effectLst/>
                        </a:rPr>
                        <a:t>Pluralism (argh…that`s a another  ism). It`s all good though-–we still like them </a:t>
                      </a:r>
                      <a:r>
                        <a:rPr lang="en-US" sz="600" kern="0" dirty="0">
                          <a:effectLst/>
                          <a:sym typeface="Wingdings" pitchFamily="2" charset="2"/>
                        </a:rPr>
                        <a:t> </a:t>
                      </a:r>
                      <a:endParaRPr lang="en-US" sz="6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dirty="0">
                          <a:effectLst/>
                        </a:rPr>
                        <a:t>Policy emerges from competition among diverse interest groups</a:t>
                      </a:r>
                      <a:endParaRPr lang="en-US" sz="10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Power is dispersed in democracy</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Interest groups, public, government</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dirty="0">
                          <a:effectLst/>
                        </a:rPr>
                        <a:t>Highlights democratic competition</a:t>
                      </a:r>
                      <a:endParaRPr lang="en-US" sz="10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Underestimates elite dominance</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extLst>
                  <a:ext uri="{0D108BD9-81ED-4DB2-BD59-A6C34878D82A}">
                    <a16:rowId xmlns:a16="http://schemas.microsoft.com/office/drawing/2014/main" val="3783428341"/>
                  </a:ext>
                </a:extLst>
              </a:tr>
              <a:tr h="711360">
                <a:tc>
                  <a:txBody>
                    <a:bodyPr/>
                    <a:lstStyle/>
                    <a:p>
                      <a:pPr marL="0" marR="0">
                        <a:lnSpc>
                          <a:spcPct val="115000"/>
                        </a:lnSpc>
                        <a:spcAft>
                          <a:spcPts val="800"/>
                        </a:spcAft>
                        <a:buNone/>
                      </a:pPr>
                      <a:r>
                        <a:rPr lang="en-US" sz="600" kern="0">
                          <a:effectLst/>
                        </a:rPr>
                        <a:t>Social Construction Framework – Schneider &amp; Ingram</a:t>
                      </a:r>
                      <a:endParaRPr lang="en-US" sz="6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dirty="0">
                          <a:effectLst/>
                        </a:rPr>
                        <a:t>Policy reflects and reinforces social stereotypes about target populations</a:t>
                      </a:r>
                      <a:endParaRPr lang="en-US" sz="10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Perceptions matter as much as facts</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dirty="0">
                          <a:effectLst/>
                        </a:rPr>
                        <a:t>Policymakers, public, target groups</a:t>
                      </a:r>
                      <a:endParaRPr lang="en-US" sz="10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dirty="0">
                          <a:effectLst/>
                        </a:rPr>
                        <a:t>Explains why some groups are favored</a:t>
                      </a:r>
                      <a:endParaRPr lang="en-US" sz="10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Hard to model or predict</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extLst>
                  <a:ext uri="{0D108BD9-81ED-4DB2-BD59-A6C34878D82A}">
                    <a16:rowId xmlns:a16="http://schemas.microsoft.com/office/drawing/2014/main" val="876704044"/>
                  </a:ext>
                </a:extLst>
              </a:tr>
              <a:tr h="711360">
                <a:tc>
                  <a:txBody>
                    <a:bodyPr/>
                    <a:lstStyle/>
                    <a:p>
                      <a:pPr marL="0" marR="0">
                        <a:lnSpc>
                          <a:spcPct val="115000"/>
                        </a:lnSpc>
                        <a:spcAft>
                          <a:spcPts val="800"/>
                        </a:spcAft>
                        <a:buNone/>
                      </a:pPr>
                      <a:r>
                        <a:rPr lang="en-US" sz="600" kern="0">
                          <a:effectLst/>
                        </a:rPr>
                        <a:t>Policy Diffusion Theory</a:t>
                      </a:r>
                      <a:endParaRPr lang="en-US" sz="6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Policies spread across jurisdictions through learning, emulation, or competition</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Governments observe and adapt others’ policies</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a:effectLst/>
                        </a:rPr>
                        <a:t>Governments, networks</a:t>
                      </a:r>
                      <a:endParaRPr lang="en-US" sz="10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dirty="0">
                          <a:effectLst/>
                        </a:rPr>
                        <a:t>Explains policy transfer and convergence</a:t>
                      </a:r>
                      <a:endParaRPr lang="en-US" sz="10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1000" kern="0" dirty="0">
                          <a:effectLst/>
                        </a:rPr>
                        <a:t>Doesn’t explain policy origin well</a:t>
                      </a:r>
                      <a:endParaRPr lang="en-US" sz="10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extLst>
                  <a:ext uri="{0D108BD9-81ED-4DB2-BD59-A6C34878D82A}">
                    <a16:rowId xmlns:a16="http://schemas.microsoft.com/office/drawing/2014/main" val="3188624548"/>
                  </a:ext>
                </a:extLst>
              </a:tr>
              <a:tr h="480875">
                <a:tc>
                  <a:txBody>
                    <a:bodyPr/>
                    <a:lstStyle/>
                    <a:p>
                      <a:pPr marL="0" marR="0">
                        <a:lnSpc>
                          <a:spcPct val="115000"/>
                        </a:lnSpc>
                        <a:spcAft>
                          <a:spcPts val="800"/>
                        </a:spcAft>
                        <a:buNone/>
                      </a:pPr>
                      <a:r>
                        <a:rPr lang="en-US" sz="600" kern="0">
                          <a:effectLst/>
                        </a:rPr>
                        <a:t>Collective Action Theory – Olson/Ostrom</a:t>
                      </a:r>
                      <a:endParaRPr lang="en-US" sz="600" kern="10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900" kern="0" dirty="0">
                          <a:effectLst/>
                        </a:rPr>
                        <a:t>Group cooperation is difficult without incentives or institutions</a:t>
                      </a:r>
                      <a:endParaRPr lang="en-US" sz="9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900" kern="0" dirty="0">
                          <a:effectLst/>
                        </a:rPr>
                        <a:t>Rational individuals won’t cooperate unless incentivized</a:t>
                      </a:r>
                      <a:endParaRPr lang="en-US" sz="9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900" kern="0" dirty="0">
                          <a:effectLst/>
                        </a:rPr>
                        <a:t>Groups, governments, institutions</a:t>
                      </a:r>
                      <a:endParaRPr lang="en-US" sz="9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900" kern="0" dirty="0">
                          <a:effectLst/>
                        </a:rPr>
                        <a:t>Explains public goods problems and cooperation</a:t>
                      </a:r>
                      <a:endParaRPr lang="en-US" sz="9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tc>
                  <a:txBody>
                    <a:bodyPr/>
                    <a:lstStyle/>
                    <a:p>
                      <a:pPr marL="0" marR="0">
                        <a:lnSpc>
                          <a:spcPct val="115000"/>
                        </a:lnSpc>
                        <a:spcAft>
                          <a:spcPts val="800"/>
                        </a:spcAft>
                        <a:buNone/>
                      </a:pPr>
                      <a:r>
                        <a:rPr lang="en-US" sz="900" kern="0" dirty="0">
                          <a:effectLst/>
                        </a:rPr>
                        <a:t>May ignore norms, culture, emotion</a:t>
                      </a:r>
                      <a:endParaRPr lang="en-US" sz="900" kern="100" dirty="0">
                        <a:effectLst/>
                        <a:latin typeface="Aptos" panose="020B0004020202020204" pitchFamily="34" charset="0"/>
                        <a:ea typeface="DengXian" panose="02010600030101010101" pitchFamily="2" charset="-122"/>
                        <a:cs typeface="Arial" panose="020B0604020202020204" pitchFamily="34" charset="0"/>
                      </a:endParaRPr>
                    </a:p>
                  </a:txBody>
                  <a:tcPr marL="4620" marR="4620" marT="4620" marB="4620" anchor="ctr"/>
                </a:tc>
                <a:extLst>
                  <a:ext uri="{0D108BD9-81ED-4DB2-BD59-A6C34878D82A}">
                    <a16:rowId xmlns:a16="http://schemas.microsoft.com/office/drawing/2014/main" val="34706078"/>
                  </a:ext>
                </a:extLst>
              </a:tr>
            </a:tbl>
          </a:graphicData>
        </a:graphic>
      </p:graphicFrame>
    </p:spTree>
    <p:extLst>
      <p:ext uri="{BB962C8B-B14F-4D97-AF65-F5344CB8AC3E}">
        <p14:creationId xmlns:p14="http://schemas.microsoft.com/office/powerpoint/2010/main" val="5565204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EE7B6987-D89E-6A23-2DDA-2FF3157208D9}"/>
              </a:ext>
            </a:extLst>
          </p:cNvPr>
          <p:cNvGraphicFramePr>
            <a:graphicFrameLocks noGrp="1"/>
          </p:cNvGraphicFramePr>
          <p:nvPr>
            <p:ph idx="1"/>
            <p:extLst>
              <p:ext uri="{D42A27DB-BD31-4B8C-83A1-F6EECF244321}">
                <p14:modId xmlns:p14="http://schemas.microsoft.com/office/powerpoint/2010/main" val="2194885712"/>
              </p:ext>
            </p:extLst>
          </p:nvPr>
        </p:nvGraphicFramePr>
        <p:xfrm>
          <a:off x="0" y="0"/>
          <a:ext cx="9144000" cy="6858001"/>
        </p:xfrm>
        <a:graphic>
          <a:graphicData uri="http://schemas.openxmlformats.org/drawingml/2006/table">
            <a:tbl>
              <a:tblPr firstRow="1" firstCol="1" bandRow="1">
                <a:tableStyleId>{5C22544A-7EE6-4342-B048-85BDC9FD1C3A}</a:tableStyleId>
              </a:tblPr>
              <a:tblGrid>
                <a:gridCol w="1547664">
                  <a:extLst>
                    <a:ext uri="{9D8B030D-6E8A-4147-A177-3AD203B41FA5}">
                      <a16:colId xmlns:a16="http://schemas.microsoft.com/office/drawing/2014/main" val="493081436"/>
                    </a:ext>
                  </a:extLst>
                </a:gridCol>
                <a:gridCol w="2109936">
                  <a:extLst>
                    <a:ext uri="{9D8B030D-6E8A-4147-A177-3AD203B41FA5}">
                      <a16:colId xmlns:a16="http://schemas.microsoft.com/office/drawing/2014/main" val="108638887"/>
                    </a:ext>
                  </a:extLst>
                </a:gridCol>
                <a:gridCol w="1828800">
                  <a:extLst>
                    <a:ext uri="{9D8B030D-6E8A-4147-A177-3AD203B41FA5}">
                      <a16:colId xmlns:a16="http://schemas.microsoft.com/office/drawing/2014/main" val="3477359658"/>
                    </a:ext>
                  </a:extLst>
                </a:gridCol>
                <a:gridCol w="1828800">
                  <a:extLst>
                    <a:ext uri="{9D8B030D-6E8A-4147-A177-3AD203B41FA5}">
                      <a16:colId xmlns:a16="http://schemas.microsoft.com/office/drawing/2014/main" val="2891020464"/>
                    </a:ext>
                  </a:extLst>
                </a:gridCol>
                <a:gridCol w="1828800">
                  <a:extLst>
                    <a:ext uri="{9D8B030D-6E8A-4147-A177-3AD203B41FA5}">
                      <a16:colId xmlns:a16="http://schemas.microsoft.com/office/drawing/2014/main" val="2584252227"/>
                    </a:ext>
                  </a:extLst>
                </a:gridCol>
              </a:tblGrid>
              <a:tr h="284671">
                <a:tc>
                  <a:txBody>
                    <a:bodyPr/>
                    <a:lstStyle/>
                    <a:p>
                      <a:pPr marL="0" marR="0" algn="ctr">
                        <a:lnSpc>
                          <a:spcPct val="115000"/>
                        </a:lnSpc>
                        <a:buNone/>
                      </a:pPr>
                      <a:r>
                        <a:rPr lang="en-US" sz="700" kern="100">
                          <a:effectLst/>
                        </a:rPr>
                        <a:t>Methodological Approach</a:t>
                      </a:r>
                      <a:endParaRPr lang="en-US" sz="7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gn="ctr">
                        <a:lnSpc>
                          <a:spcPct val="115000"/>
                        </a:lnSpc>
                        <a:buNone/>
                      </a:pPr>
                      <a:r>
                        <a:rPr lang="en-US" sz="700" kern="100">
                          <a:effectLst/>
                        </a:rPr>
                        <a:t>Definition / Focus</a:t>
                      </a:r>
                      <a:endParaRPr lang="en-US" sz="7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gn="ctr">
                        <a:lnSpc>
                          <a:spcPct val="115000"/>
                        </a:lnSpc>
                        <a:buNone/>
                      </a:pPr>
                      <a:r>
                        <a:rPr lang="en-US" sz="700" kern="100">
                          <a:effectLst/>
                        </a:rPr>
                        <a:t>Typical Uses</a:t>
                      </a:r>
                      <a:endParaRPr lang="en-US" sz="7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gn="ctr">
                        <a:lnSpc>
                          <a:spcPct val="115000"/>
                        </a:lnSpc>
                        <a:buNone/>
                      </a:pPr>
                      <a:r>
                        <a:rPr lang="en-US" sz="700" kern="100">
                          <a:effectLst/>
                        </a:rPr>
                        <a:t>Advantages</a:t>
                      </a:r>
                      <a:endParaRPr lang="en-US" sz="7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gn="ctr">
                        <a:lnSpc>
                          <a:spcPct val="115000"/>
                        </a:lnSpc>
                        <a:buNone/>
                      </a:pPr>
                      <a:r>
                        <a:rPr lang="en-US" sz="700" kern="100">
                          <a:effectLst/>
                        </a:rPr>
                        <a:t>Disadvantages</a:t>
                      </a:r>
                      <a:endParaRPr lang="en-US" sz="700" kern="100">
                        <a:effectLst/>
                        <a:latin typeface="Times New Roman" panose="02020603050405020304" pitchFamily="18" charset="0"/>
                        <a:ea typeface="Times New Roman" panose="02020603050405020304" pitchFamily="18" charset="0"/>
                      </a:endParaRPr>
                    </a:p>
                  </a:txBody>
                  <a:tcPr marL="5530" marR="5530" marT="5530" marB="5530" anchor="ctr"/>
                </a:tc>
                <a:extLst>
                  <a:ext uri="{0D108BD9-81ED-4DB2-BD59-A6C34878D82A}">
                    <a16:rowId xmlns:a16="http://schemas.microsoft.com/office/drawing/2014/main" val="218335907"/>
                  </a:ext>
                </a:extLst>
              </a:tr>
              <a:tr h="867720">
                <a:tc>
                  <a:txBody>
                    <a:bodyPr/>
                    <a:lstStyle/>
                    <a:p>
                      <a:pPr marL="0" marR="0">
                        <a:lnSpc>
                          <a:spcPct val="115000"/>
                        </a:lnSpc>
                        <a:buNone/>
                      </a:pPr>
                      <a:r>
                        <a:rPr lang="en-US" sz="700" kern="100">
                          <a:effectLst/>
                        </a:rPr>
                        <a:t>Qualitative Methods</a:t>
                      </a:r>
                      <a:endParaRPr lang="en-US" sz="7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dirty="0">
                          <a:effectLst/>
                        </a:rPr>
                        <a:t>In-depth exploration of meanings, processes, and contexts (e.g., interviews, case studies, ethnography)</a:t>
                      </a:r>
                      <a:endParaRPr lang="en-US" sz="1000" kern="100" dirty="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a:effectLst/>
                        </a:rPr>
                        <a:t>Understanding complex policy processes, stakeholder views, institutional dynamics</a:t>
                      </a:r>
                      <a:endParaRPr lang="en-US" sz="10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a:effectLst/>
                        </a:rPr>
                        <a:t>Rich contextual insights; captures nuance and complexity</a:t>
                      </a:r>
                      <a:endParaRPr lang="en-US" sz="10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a:effectLst/>
                        </a:rPr>
                        <a:t>Limited generalizability; potential researcher bias</a:t>
                      </a:r>
                      <a:endParaRPr lang="en-US" sz="1000" kern="100">
                        <a:effectLst/>
                        <a:latin typeface="Times New Roman" panose="02020603050405020304" pitchFamily="18" charset="0"/>
                        <a:ea typeface="Times New Roman" panose="02020603050405020304" pitchFamily="18" charset="0"/>
                      </a:endParaRPr>
                    </a:p>
                  </a:txBody>
                  <a:tcPr marL="5530" marR="5530" marT="5530" marB="5530" anchor="ctr"/>
                </a:tc>
                <a:extLst>
                  <a:ext uri="{0D108BD9-81ED-4DB2-BD59-A6C34878D82A}">
                    <a16:rowId xmlns:a16="http://schemas.microsoft.com/office/drawing/2014/main" val="2781633294"/>
                  </a:ext>
                </a:extLst>
              </a:tr>
              <a:tr h="739083">
                <a:tc>
                  <a:txBody>
                    <a:bodyPr/>
                    <a:lstStyle/>
                    <a:p>
                      <a:pPr marL="0" marR="0">
                        <a:lnSpc>
                          <a:spcPct val="115000"/>
                        </a:lnSpc>
                        <a:buNone/>
                      </a:pPr>
                      <a:r>
                        <a:rPr lang="en-US" sz="700" kern="100">
                          <a:effectLst/>
                        </a:rPr>
                        <a:t>Quantitative Methods</a:t>
                      </a:r>
                      <a:endParaRPr lang="en-US" sz="7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dirty="0">
                          <a:effectLst/>
                        </a:rPr>
                        <a:t>Use of numerical data and statistical techniques to test hypotheses and identify relationships</a:t>
                      </a:r>
                      <a:endParaRPr lang="en-US" sz="1000" kern="100" dirty="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dirty="0">
                          <a:effectLst/>
                        </a:rPr>
                        <a:t>Policy evaluation, cost-benefit analysis, large-scale comparisons</a:t>
                      </a:r>
                      <a:endParaRPr lang="en-US" sz="1000" kern="100" dirty="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a:effectLst/>
                        </a:rPr>
                        <a:t>Empirical rigor; enables generalization and replicability</a:t>
                      </a:r>
                      <a:endParaRPr lang="en-US" sz="10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a:effectLst/>
                        </a:rPr>
                        <a:t>Can miss contextual factors; data availability can constrain scope</a:t>
                      </a:r>
                      <a:endParaRPr lang="en-US" sz="1000" kern="100">
                        <a:effectLst/>
                        <a:latin typeface="Times New Roman" panose="02020603050405020304" pitchFamily="18" charset="0"/>
                        <a:ea typeface="Times New Roman" panose="02020603050405020304" pitchFamily="18" charset="0"/>
                      </a:endParaRPr>
                    </a:p>
                  </a:txBody>
                  <a:tcPr marL="5530" marR="5530" marT="5530" marB="5530" anchor="ctr"/>
                </a:tc>
                <a:extLst>
                  <a:ext uri="{0D108BD9-81ED-4DB2-BD59-A6C34878D82A}">
                    <a16:rowId xmlns:a16="http://schemas.microsoft.com/office/drawing/2014/main" val="499412082"/>
                  </a:ext>
                </a:extLst>
              </a:tr>
              <a:tr h="793295">
                <a:tc>
                  <a:txBody>
                    <a:bodyPr/>
                    <a:lstStyle/>
                    <a:p>
                      <a:pPr marL="0" marR="0">
                        <a:lnSpc>
                          <a:spcPct val="115000"/>
                        </a:lnSpc>
                        <a:buNone/>
                      </a:pPr>
                      <a:r>
                        <a:rPr lang="en-US" sz="700" kern="100">
                          <a:effectLst/>
                        </a:rPr>
                        <a:t>Mixed Methods</a:t>
                      </a:r>
                      <a:endParaRPr lang="en-US" sz="7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dirty="0">
                          <a:effectLst/>
                        </a:rPr>
                        <a:t>Combines qualitative and quantitative approaches in a single study or research design</a:t>
                      </a:r>
                      <a:endParaRPr lang="en-US" sz="1000" kern="100" dirty="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dirty="0">
                          <a:effectLst/>
                        </a:rPr>
                        <a:t>Comprehensive evaluations, triangulating data, validating findings</a:t>
                      </a:r>
                      <a:endParaRPr lang="en-US" sz="1000" kern="100" dirty="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dirty="0">
                          <a:effectLst/>
                        </a:rPr>
                        <a:t>Balances depth and breadth; cross-validates findings</a:t>
                      </a:r>
                      <a:endParaRPr lang="en-US" sz="1000" kern="100" dirty="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a:effectLst/>
                        </a:rPr>
                        <a:t>Time-consuming; requires expertise in multiple methods</a:t>
                      </a:r>
                      <a:endParaRPr lang="en-US" sz="1000" kern="100">
                        <a:effectLst/>
                        <a:latin typeface="Times New Roman" panose="02020603050405020304" pitchFamily="18" charset="0"/>
                        <a:ea typeface="Times New Roman" panose="02020603050405020304" pitchFamily="18" charset="0"/>
                      </a:endParaRPr>
                    </a:p>
                  </a:txBody>
                  <a:tcPr marL="5530" marR="5530" marT="5530" marB="5530" anchor="ctr"/>
                </a:tc>
                <a:extLst>
                  <a:ext uri="{0D108BD9-81ED-4DB2-BD59-A6C34878D82A}">
                    <a16:rowId xmlns:a16="http://schemas.microsoft.com/office/drawing/2014/main" val="3799212426"/>
                  </a:ext>
                </a:extLst>
              </a:tr>
              <a:tr h="693851">
                <a:tc>
                  <a:txBody>
                    <a:bodyPr/>
                    <a:lstStyle/>
                    <a:p>
                      <a:pPr marL="0" marR="0">
                        <a:lnSpc>
                          <a:spcPct val="115000"/>
                        </a:lnSpc>
                        <a:buNone/>
                      </a:pPr>
                      <a:r>
                        <a:rPr lang="en-US" sz="700" kern="100">
                          <a:effectLst/>
                        </a:rPr>
                        <a:t>Comparative Policy Analysis</a:t>
                      </a:r>
                      <a:endParaRPr lang="en-US" sz="7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a:effectLst/>
                        </a:rPr>
                        <a:t>Systematic comparison of policies across cases (e.g., countries, regions, time periods)</a:t>
                      </a:r>
                      <a:endParaRPr lang="en-US" sz="10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dirty="0">
                          <a:effectLst/>
                        </a:rPr>
                        <a:t>Cross-national learning, policy transfer, diffusion studies</a:t>
                      </a:r>
                      <a:endParaRPr lang="en-US" sz="1000" kern="100" dirty="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dirty="0">
                          <a:effectLst/>
                        </a:rPr>
                        <a:t>Identifies patterns and differences; enhances theory-building</a:t>
                      </a:r>
                      <a:endParaRPr lang="en-US" sz="1000" kern="100" dirty="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a:effectLst/>
                        </a:rPr>
                        <a:t>Context sensitivity may limit comparability; data harmonization issues</a:t>
                      </a:r>
                      <a:endParaRPr lang="en-US" sz="1000" kern="100">
                        <a:effectLst/>
                        <a:latin typeface="Times New Roman" panose="02020603050405020304" pitchFamily="18" charset="0"/>
                        <a:ea typeface="Times New Roman" panose="02020603050405020304" pitchFamily="18" charset="0"/>
                      </a:endParaRPr>
                    </a:p>
                  </a:txBody>
                  <a:tcPr marL="5530" marR="5530" marT="5530" marB="5530" anchor="ctr"/>
                </a:tc>
                <a:extLst>
                  <a:ext uri="{0D108BD9-81ED-4DB2-BD59-A6C34878D82A}">
                    <a16:rowId xmlns:a16="http://schemas.microsoft.com/office/drawing/2014/main" val="3559941124"/>
                  </a:ext>
                </a:extLst>
              </a:tr>
              <a:tr h="649243">
                <a:tc>
                  <a:txBody>
                    <a:bodyPr/>
                    <a:lstStyle/>
                    <a:p>
                      <a:pPr marL="0" marR="0">
                        <a:lnSpc>
                          <a:spcPct val="115000"/>
                        </a:lnSpc>
                        <a:buNone/>
                      </a:pPr>
                      <a:r>
                        <a:rPr lang="en-US" sz="700" kern="100">
                          <a:effectLst/>
                        </a:rPr>
                        <a:t>Case Study Approach</a:t>
                      </a:r>
                      <a:endParaRPr lang="en-US" sz="7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a:effectLst/>
                        </a:rPr>
                        <a:t>Detailed investigation of a single or few policy cases</a:t>
                      </a:r>
                      <a:endParaRPr lang="en-US" sz="10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a:effectLst/>
                        </a:rPr>
                        <a:t>In-depth process tracing, institutional analysis, theory development</a:t>
                      </a:r>
                      <a:endParaRPr lang="en-US" sz="10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dirty="0">
                          <a:effectLst/>
                        </a:rPr>
                        <a:t>High contextual validity; useful for theory generation</a:t>
                      </a:r>
                      <a:endParaRPr lang="en-US" sz="1000" kern="100" dirty="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a:effectLst/>
                        </a:rPr>
                        <a:t>Limited external validity; findings may not generalize</a:t>
                      </a:r>
                      <a:endParaRPr lang="en-US" sz="1000" kern="100">
                        <a:effectLst/>
                        <a:latin typeface="Times New Roman" panose="02020603050405020304" pitchFamily="18" charset="0"/>
                        <a:ea typeface="Times New Roman" panose="02020603050405020304" pitchFamily="18" charset="0"/>
                      </a:endParaRPr>
                    </a:p>
                  </a:txBody>
                  <a:tcPr marL="5530" marR="5530" marT="5530" marB="5530" anchor="ctr"/>
                </a:tc>
                <a:extLst>
                  <a:ext uri="{0D108BD9-81ED-4DB2-BD59-A6C34878D82A}">
                    <a16:rowId xmlns:a16="http://schemas.microsoft.com/office/drawing/2014/main" val="2598989039"/>
                  </a:ext>
                </a:extLst>
              </a:tr>
              <a:tr h="649243">
                <a:tc>
                  <a:txBody>
                    <a:bodyPr/>
                    <a:lstStyle/>
                    <a:p>
                      <a:pPr marL="0" marR="0">
                        <a:lnSpc>
                          <a:spcPct val="115000"/>
                        </a:lnSpc>
                        <a:buNone/>
                      </a:pPr>
                      <a:r>
                        <a:rPr lang="en-US" sz="700" kern="100">
                          <a:effectLst/>
                        </a:rPr>
                        <a:t>Experimental Methods (incl. RCTs)</a:t>
                      </a:r>
                      <a:endParaRPr lang="en-US" sz="7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a:effectLst/>
                        </a:rPr>
                        <a:t>Random assignment to treatment/control groups to isolate policy effects</a:t>
                      </a:r>
                      <a:endParaRPr lang="en-US" sz="10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a:effectLst/>
                        </a:rPr>
                        <a:t>Evaluating program impact (education, health, cash transfers, etc.)</a:t>
                      </a:r>
                      <a:endParaRPr lang="en-US" sz="10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dirty="0">
                          <a:effectLst/>
                        </a:rPr>
                        <a:t>Strong causal inference; considered gold standard</a:t>
                      </a:r>
                      <a:endParaRPr lang="en-US" sz="1000" kern="100" dirty="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dirty="0">
                          <a:effectLst/>
                        </a:rPr>
                        <a:t>Ethical/practical limits; can lack external validity</a:t>
                      </a:r>
                      <a:endParaRPr lang="en-US" sz="1000" kern="100" dirty="0">
                        <a:effectLst/>
                        <a:latin typeface="Times New Roman" panose="02020603050405020304" pitchFamily="18" charset="0"/>
                        <a:ea typeface="Times New Roman" panose="02020603050405020304" pitchFamily="18" charset="0"/>
                      </a:endParaRPr>
                    </a:p>
                  </a:txBody>
                  <a:tcPr marL="5530" marR="5530" marT="5530" marB="5530" anchor="ctr"/>
                </a:tc>
                <a:extLst>
                  <a:ext uri="{0D108BD9-81ED-4DB2-BD59-A6C34878D82A}">
                    <a16:rowId xmlns:a16="http://schemas.microsoft.com/office/drawing/2014/main" val="1766922472"/>
                  </a:ext>
                </a:extLst>
              </a:tr>
              <a:tr h="755647">
                <a:tc>
                  <a:txBody>
                    <a:bodyPr/>
                    <a:lstStyle/>
                    <a:p>
                      <a:pPr marL="0" marR="0">
                        <a:lnSpc>
                          <a:spcPct val="115000"/>
                        </a:lnSpc>
                        <a:buNone/>
                      </a:pPr>
                      <a:r>
                        <a:rPr lang="en-US" sz="700" kern="100">
                          <a:effectLst/>
                        </a:rPr>
                        <a:t>Quasi-Experimental Methods</a:t>
                      </a:r>
                      <a:endParaRPr lang="en-US" sz="7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a:effectLst/>
                        </a:rPr>
                        <a:t>Uses natural experiments or statistical techniques (e.g., DiD, IV) when randomization is not possible</a:t>
                      </a:r>
                      <a:endParaRPr lang="en-US" sz="10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a:effectLst/>
                        </a:rPr>
                        <a:t>Estimating causal effects of policy interventions in non-randomized settings</a:t>
                      </a:r>
                      <a:endParaRPr lang="en-US" sz="10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dirty="0">
                          <a:effectLst/>
                        </a:rPr>
                        <a:t>Causal insights with real-world data</a:t>
                      </a:r>
                      <a:endParaRPr lang="en-US" sz="1000" kern="100" dirty="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dirty="0">
                          <a:effectLst/>
                        </a:rPr>
                        <a:t>Assumptions (e.g., parallel trends) can be fragile; complex to implement</a:t>
                      </a:r>
                      <a:endParaRPr lang="en-US" sz="1000" kern="100" dirty="0">
                        <a:effectLst/>
                        <a:latin typeface="Times New Roman" panose="02020603050405020304" pitchFamily="18" charset="0"/>
                        <a:ea typeface="Times New Roman" panose="02020603050405020304" pitchFamily="18" charset="0"/>
                      </a:endParaRPr>
                    </a:p>
                  </a:txBody>
                  <a:tcPr marL="5530" marR="5530" marT="5530" marB="5530" anchor="ctr"/>
                </a:tc>
                <a:extLst>
                  <a:ext uri="{0D108BD9-81ED-4DB2-BD59-A6C34878D82A}">
                    <a16:rowId xmlns:a16="http://schemas.microsoft.com/office/drawing/2014/main" val="1434007993"/>
                  </a:ext>
                </a:extLst>
              </a:tr>
              <a:tr h="557528">
                <a:tc>
                  <a:txBody>
                    <a:bodyPr/>
                    <a:lstStyle/>
                    <a:p>
                      <a:pPr marL="0" marR="0">
                        <a:lnSpc>
                          <a:spcPct val="115000"/>
                        </a:lnSpc>
                        <a:buNone/>
                      </a:pPr>
                      <a:r>
                        <a:rPr lang="en-US" sz="700" kern="100">
                          <a:effectLst/>
                        </a:rPr>
                        <a:t>Simulation &amp; Modeling</a:t>
                      </a:r>
                      <a:endParaRPr lang="en-US" sz="7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a:effectLst/>
                        </a:rPr>
                        <a:t>Creating models (e.g., agent-based, systems dynamics) to simulate policy scenarios</a:t>
                      </a:r>
                      <a:endParaRPr lang="en-US" sz="10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dirty="0">
                          <a:effectLst/>
                        </a:rPr>
                        <a:t>Forecasting, scenario planning, complex system behavior</a:t>
                      </a:r>
                      <a:endParaRPr lang="en-US" sz="1000" kern="100" dirty="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a:effectLst/>
                        </a:rPr>
                        <a:t>Useful for long-term or complex systems; tests policy under uncertainty</a:t>
                      </a:r>
                      <a:endParaRPr lang="en-US" sz="10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dirty="0">
                          <a:effectLst/>
                        </a:rPr>
                        <a:t>Requires assumptions and calibration; results may be sensitive or speculative</a:t>
                      </a:r>
                      <a:endParaRPr lang="en-US" sz="1000" kern="100" dirty="0">
                        <a:effectLst/>
                        <a:latin typeface="Times New Roman" panose="02020603050405020304" pitchFamily="18" charset="0"/>
                        <a:ea typeface="Times New Roman" panose="02020603050405020304" pitchFamily="18" charset="0"/>
                      </a:endParaRPr>
                    </a:p>
                  </a:txBody>
                  <a:tcPr marL="5530" marR="5530" marT="5530" marB="5530" anchor="ctr"/>
                </a:tc>
                <a:extLst>
                  <a:ext uri="{0D108BD9-81ED-4DB2-BD59-A6C34878D82A}">
                    <a16:rowId xmlns:a16="http://schemas.microsoft.com/office/drawing/2014/main" val="406413509"/>
                  </a:ext>
                </a:extLst>
              </a:tr>
              <a:tr h="867720">
                <a:tc>
                  <a:txBody>
                    <a:bodyPr/>
                    <a:lstStyle/>
                    <a:p>
                      <a:pPr marL="0" marR="0">
                        <a:lnSpc>
                          <a:spcPct val="115000"/>
                        </a:lnSpc>
                        <a:buNone/>
                      </a:pPr>
                      <a:r>
                        <a:rPr lang="en-US" sz="700" kern="100">
                          <a:effectLst/>
                        </a:rPr>
                        <a:t>Cost-Benefit / Cost-Effectiveness Analysis</a:t>
                      </a:r>
                      <a:endParaRPr lang="en-US" sz="7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a:effectLst/>
                        </a:rPr>
                        <a:t>Compares policy costs and benefits in monetary or efficiency terms</a:t>
                      </a:r>
                      <a:endParaRPr lang="en-US" sz="10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dirty="0">
                          <a:effectLst/>
                        </a:rPr>
                        <a:t>Project evaluation, resource allocation, policy prioritization</a:t>
                      </a:r>
                      <a:endParaRPr lang="en-US" sz="1000" kern="100" dirty="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a:effectLst/>
                        </a:rPr>
                        <a:t>Clarifies trade-offs; aids decision-making</a:t>
                      </a:r>
                      <a:endParaRPr lang="en-US" sz="1000" kern="100">
                        <a:effectLst/>
                        <a:latin typeface="Times New Roman" panose="02020603050405020304" pitchFamily="18" charset="0"/>
                        <a:ea typeface="Times New Roman" panose="02020603050405020304" pitchFamily="18" charset="0"/>
                      </a:endParaRPr>
                    </a:p>
                  </a:txBody>
                  <a:tcPr marL="5530" marR="5530" marT="5530" marB="5530" anchor="ctr"/>
                </a:tc>
                <a:tc>
                  <a:txBody>
                    <a:bodyPr/>
                    <a:lstStyle/>
                    <a:p>
                      <a:pPr marL="0" marR="0">
                        <a:lnSpc>
                          <a:spcPct val="115000"/>
                        </a:lnSpc>
                        <a:buNone/>
                      </a:pPr>
                      <a:r>
                        <a:rPr lang="en-US" sz="1000" kern="100" dirty="0">
                          <a:effectLst/>
                        </a:rPr>
                        <a:t>Can undervalue non-quantifiable outcomes (equity, justice); ethical concerns</a:t>
                      </a:r>
                      <a:endParaRPr lang="en-US" sz="1000" kern="100" dirty="0">
                        <a:effectLst/>
                        <a:latin typeface="Times New Roman" panose="02020603050405020304" pitchFamily="18" charset="0"/>
                        <a:ea typeface="Times New Roman" panose="02020603050405020304" pitchFamily="18" charset="0"/>
                      </a:endParaRPr>
                    </a:p>
                  </a:txBody>
                  <a:tcPr marL="5530" marR="5530" marT="5530" marB="5530" anchor="ctr"/>
                </a:tc>
                <a:extLst>
                  <a:ext uri="{0D108BD9-81ED-4DB2-BD59-A6C34878D82A}">
                    <a16:rowId xmlns:a16="http://schemas.microsoft.com/office/drawing/2014/main" val="538003962"/>
                  </a:ext>
                </a:extLst>
              </a:tr>
            </a:tbl>
          </a:graphicData>
        </a:graphic>
      </p:graphicFrame>
    </p:spTree>
    <p:extLst>
      <p:ext uri="{BB962C8B-B14F-4D97-AF65-F5344CB8AC3E}">
        <p14:creationId xmlns:p14="http://schemas.microsoft.com/office/powerpoint/2010/main" val="12789802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86ABEEE3-BF04-4B7A-F907-603ECE76520D}"/>
              </a:ext>
            </a:extLst>
          </p:cNvPr>
          <p:cNvSpPr>
            <a:spLocks noGrp="1" noChangeArrowheads="1"/>
          </p:cNvSpPr>
          <p:nvPr>
            <p:ph idx="1"/>
          </p:nvPr>
        </p:nvSpPr>
        <p:spPr bwMode="auto">
          <a:xfrm>
            <a:off x="485292" y="378184"/>
            <a:ext cx="8407188" cy="53676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sz="2800" dirty="0"/>
          </a:p>
          <a:p>
            <a:r>
              <a:rPr lang="en-US" sz="2800" dirty="0"/>
              <a:t>Most rigorous policy research today uses mixed methods, acknowledging the strengths and limits of each approach.</a:t>
            </a:r>
          </a:p>
          <a:p>
            <a:r>
              <a:rPr lang="en-US" sz="2800" dirty="0"/>
              <a:t>Method choice should be driven by the research question, not by disciplinary bias or convenience (e.g. Is your research question A+ and methods a C-, or is your question  a C-, with A+ methods？).</a:t>
            </a:r>
          </a:p>
          <a:p>
            <a:r>
              <a:rPr lang="en-US" sz="2800" dirty="0"/>
              <a:t>Practical constraints — like data availability, political context, and timelines — also shape what methods are feasible in applied settings.</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599604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E3D98-ED33-C8FB-F90D-FBCD6E86BF90}"/>
              </a:ext>
            </a:extLst>
          </p:cNvPr>
          <p:cNvSpPr>
            <a:spLocks noGrp="1"/>
          </p:cNvSpPr>
          <p:nvPr>
            <p:ph type="title"/>
          </p:nvPr>
        </p:nvSpPr>
        <p:spPr/>
        <p:txBody>
          <a:bodyPr/>
          <a:lstStyle/>
          <a:p>
            <a:r>
              <a:rPr lang="en-US" dirty="0"/>
              <a:t>Questions to ask any policy “expert”</a:t>
            </a:r>
          </a:p>
        </p:txBody>
      </p:sp>
      <p:graphicFrame>
        <p:nvGraphicFramePr>
          <p:cNvPr id="4" name="Content Placeholder 3">
            <a:extLst>
              <a:ext uri="{FF2B5EF4-FFF2-40B4-BE49-F238E27FC236}">
                <a16:creationId xmlns:a16="http://schemas.microsoft.com/office/drawing/2014/main" id="{54BF6EE3-F46F-FE31-7594-739E172FF78E}"/>
              </a:ext>
            </a:extLst>
          </p:cNvPr>
          <p:cNvGraphicFramePr>
            <a:graphicFrameLocks noGrp="1"/>
          </p:cNvGraphicFramePr>
          <p:nvPr>
            <p:ph idx="1"/>
            <p:extLst>
              <p:ext uri="{D42A27DB-BD31-4B8C-83A1-F6EECF244321}">
                <p14:modId xmlns:p14="http://schemas.microsoft.com/office/powerpoint/2010/main" val="1584707317"/>
              </p:ext>
            </p:extLst>
          </p:nvPr>
        </p:nvGraphicFramePr>
        <p:xfrm>
          <a:off x="0" y="1268761"/>
          <a:ext cx="9144000" cy="5589238"/>
        </p:xfrm>
        <a:graphic>
          <a:graphicData uri="http://schemas.openxmlformats.org/drawingml/2006/table">
            <a:tbl>
              <a:tblPr firstRow="1" firstCol="1" bandRow="1">
                <a:tableStyleId>{5C22544A-7EE6-4342-B048-85BDC9FD1C3A}</a:tableStyleId>
              </a:tblPr>
              <a:tblGrid>
                <a:gridCol w="4572000">
                  <a:extLst>
                    <a:ext uri="{9D8B030D-6E8A-4147-A177-3AD203B41FA5}">
                      <a16:colId xmlns:a16="http://schemas.microsoft.com/office/drawing/2014/main" val="2842427896"/>
                    </a:ext>
                  </a:extLst>
                </a:gridCol>
                <a:gridCol w="4572000">
                  <a:extLst>
                    <a:ext uri="{9D8B030D-6E8A-4147-A177-3AD203B41FA5}">
                      <a16:colId xmlns:a16="http://schemas.microsoft.com/office/drawing/2014/main" val="2684059823"/>
                    </a:ext>
                  </a:extLst>
                </a:gridCol>
              </a:tblGrid>
              <a:tr h="354778">
                <a:tc>
                  <a:txBody>
                    <a:bodyPr/>
                    <a:lstStyle/>
                    <a:p>
                      <a:pPr marL="0" marR="0" algn="ctr">
                        <a:lnSpc>
                          <a:spcPct val="115000"/>
                        </a:lnSpc>
                        <a:buNone/>
                      </a:pPr>
                      <a:r>
                        <a:rPr lang="en-US" sz="1200" kern="100">
                          <a:effectLst/>
                        </a:rPr>
                        <a:t>Question</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lnSpc>
                          <a:spcPct val="115000"/>
                        </a:lnSpc>
                        <a:buNone/>
                      </a:pPr>
                      <a:r>
                        <a:rPr lang="en-US" sz="1200" kern="100">
                          <a:effectLst/>
                        </a:rPr>
                        <a:t>What It Reveals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3599563456"/>
                  </a:ext>
                </a:extLst>
              </a:tr>
              <a:tr h="706267">
                <a:tc>
                  <a:txBody>
                    <a:bodyPr/>
                    <a:lstStyle/>
                    <a:p>
                      <a:pPr marL="0" marR="0">
                        <a:lnSpc>
                          <a:spcPct val="115000"/>
                        </a:lnSpc>
                        <a:buNone/>
                      </a:pPr>
                      <a:r>
                        <a:rPr lang="en-US" sz="1200" kern="100" dirty="0">
                          <a:effectLst/>
                        </a:rPr>
                        <a:t>Can you walk us through a public policy problem you’ve worked on and how you approached it?</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Problem-solving ability, structured thinking, policy tools used</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3400663336"/>
                  </a:ext>
                </a:extLst>
              </a:tr>
              <a:tr h="706371">
                <a:tc>
                  <a:txBody>
                    <a:bodyPr/>
                    <a:lstStyle/>
                    <a:p>
                      <a:pPr marL="0" marR="0">
                        <a:lnSpc>
                          <a:spcPct val="115000"/>
                        </a:lnSpc>
                        <a:buNone/>
                      </a:pPr>
                      <a:r>
                        <a:rPr lang="en-US" sz="1200" kern="100" dirty="0">
                          <a:effectLst/>
                        </a:rPr>
                        <a:t>How do you evaluate whether a policy is effective?</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Understanding of evaluation metrics, data use, impact analysis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3394059685"/>
                  </a:ext>
                </a:extLst>
              </a:tr>
              <a:tr h="706267">
                <a:tc>
                  <a:txBody>
                    <a:bodyPr/>
                    <a:lstStyle/>
                    <a:p>
                      <a:pPr marL="0" marR="0">
                        <a:lnSpc>
                          <a:spcPct val="115000"/>
                        </a:lnSpc>
                        <a:buNone/>
                      </a:pPr>
                      <a:r>
                        <a:rPr lang="en-US" sz="1200" kern="100">
                          <a:effectLst/>
                        </a:rPr>
                        <a:t>How do you balance trade-offs between equity, efficiency, and political feasibility?</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dirty="0">
                          <a:effectLst/>
                        </a:rPr>
                        <a:t>Nuanced thinking, grasp of core policy tensions</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3041549562"/>
                  </a:ext>
                </a:extLst>
              </a:tr>
              <a:tr h="706371">
                <a:tc>
                  <a:txBody>
                    <a:bodyPr/>
                    <a:lstStyle/>
                    <a:p>
                      <a:pPr marL="0" marR="0">
                        <a:lnSpc>
                          <a:spcPct val="115000"/>
                        </a:lnSpc>
                        <a:buNone/>
                      </a:pPr>
                      <a:r>
                        <a:rPr lang="en-US" sz="1200" kern="100" dirty="0">
                          <a:effectLst/>
                        </a:rPr>
                        <a:t>Tell me about a policy that failed. Why do you think it failed?</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dirty="0">
                          <a:effectLst/>
                        </a:rPr>
                        <a:t>Understanding of implementation challenges, institutional dynamics</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153477828"/>
                  </a:ext>
                </a:extLst>
              </a:tr>
              <a:tr h="706267">
                <a:tc>
                  <a:txBody>
                    <a:bodyPr/>
                    <a:lstStyle/>
                    <a:p>
                      <a:pPr marL="0" marR="0">
                        <a:lnSpc>
                          <a:spcPct val="115000"/>
                        </a:lnSpc>
                        <a:buNone/>
                      </a:pPr>
                      <a:r>
                        <a:rPr lang="en-US" sz="1200" kern="100" dirty="0">
                          <a:effectLst/>
                        </a:rPr>
                        <a:t>What role do evidence and data play in your policymaking process?</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dirty="0">
                          <a:effectLst/>
                        </a:rPr>
                        <a:t>Comfort with evidence-based policy, research literacy</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1277613476"/>
                  </a:ext>
                </a:extLst>
              </a:tr>
              <a:tr h="851491">
                <a:tc>
                  <a:txBody>
                    <a:bodyPr/>
                    <a:lstStyle/>
                    <a:p>
                      <a:pPr marL="0" marR="0">
                        <a:lnSpc>
                          <a:spcPct val="115000"/>
                        </a:lnSpc>
                        <a:buNone/>
                      </a:pPr>
                      <a:r>
                        <a:rPr lang="en-US" sz="1200" kern="100" dirty="0">
                          <a:effectLst/>
                          <a:latin typeface="Arial" panose="020B0604020202020204" pitchFamily="34" charset="0"/>
                          <a:ea typeface="Times New Roman" panose="02020603050405020304" pitchFamily="18" charset="0"/>
                          <a:cs typeface="Arial" panose="020B0604020202020204" pitchFamily="34" charset="0"/>
                        </a:rPr>
                        <a:t>How would you grade your research question in terms of practical relevance? How would you grade your methodology? How would you grade your impact or intended impact? (e.g. C-; B+; A)?</a:t>
                      </a:r>
                    </a:p>
                  </a:txBody>
                  <a:tcPr marL="9525" marR="9525" marT="9525" marB="9525" anchor="ctr"/>
                </a:tc>
                <a:tc>
                  <a:txBody>
                    <a:bodyPr/>
                    <a:lstStyle/>
                    <a:p>
                      <a:pPr marL="0" marR="0">
                        <a:lnSpc>
                          <a:spcPct val="115000"/>
                        </a:lnSpc>
                        <a:buNone/>
                      </a:pPr>
                      <a:r>
                        <a:rPr lang="en-US" sz="1600" kern="100" dirty="0" err="1">
                          <a:effectLst/>
                          <a:latin typeface="Arial" panose="020B0604020202020204" pitchFamily="34" charset="0"/>
                          <a:ea typeface="Times New Roman" panose="02020603050405020304" pitchFamily="18" charset="0"/>
                          <a:cs typeface="Arial" panose="020B0604020202020204" pitchFamily="34" charset="0"/>
                        </a:rPr>
                        <a:t>Diggidy</a:t>
                      </a:r>
                      <a:r>
                        <a:rPr lang="en-US" sz="1600" kern="100" dirty="0">
                          <a:effectLst/>
                          <a:latin typeface="Arial" panose="020B0604020202020204" pitchFamily="34" charset="0"/>
                          <a:ea typeface="Times New Roman" panose="02020603050405020304" pitchFamily="18" charset="0"/>
                          <a:cs typeface="Arial" panose="020B0604020202020204" pitchFamily="34" charset="0"/>
                        </a:rPr>
                        <a:t> darn it son, that`s a hippity-hoppity great question! </a:t>
                      </a:r>
                    </a:p>
                  </a:txBody>
                  <a:tcPr marL="9525" marR="9525" marT="9525" marB="9525" anchor="ctr"/>
                </a:tc>
                <a:extLst>
                  <a:ext uri="{0D108BD9-81ED-4DB2-BD59-A6C34878D82A}">
                    <a16:rowId xmlns:a16="http://schemas.microsoft.com/office/drawing/2014/main" val="2412145514"/>
                  </a:ext>
                </a:extLst>
              </a:tr>
              <a:tr h="851426">
                <a:tc>
                  <a:txBody>
                    <a:bodyPr/>
                    <a:lstStyle/>
                    <a:p>
                      <a:pPr marL="0" marR="0">
                        <a:lnSpc>
                          <a:spcPct val="115000"/>
                        </a:lnSpc>
                        <a:buNone/>
                      </a:pPr>
                      <a:r>
                        <a:rPr lang="en-US" sz="1200" kern="100" dirty="0">
                          <a:effectLst/>
                          <a:latin typeface="Arial" panose="020B0604020202020204" pitchFamily="34" charset="0"/>
                          <a:ea typeface="Times New Roman" panose="02020603050405020304" pitchFamily="18" charset="0"/>
                          <a:cs typeface="Arial" panose="020B0604020202020204" pitchFamily="34" charset="0"/>
                        </a:rPr>
                        <a:t>What is/are your political bias(s)? Left Wing? Right Wing? Progressive, conservative? Mixed (most likely)?</a:t>
                      </a:r>
                      <a:r>
                        <a:rPr lang="ja-JP" altLang="en-US" sz="1200" kern="100">
                          <a:effectLst/>
                          <a:latin typeface="Arial" panose="020B0604020202020204" pitchFamily="34" charset="0"/>
                          <a:ea typeface="Times New Roman" panose="02020603050405020304" pitchFamily="18" charset="0"/>
                          <a:cs typeface="Arial" panose="020B0604020202020204" pitchFamily="34" charset="0"/>
                        </a:rPr>
                        <a:t>　</a:t>
                      </a:r>
                      <a:r>
                        <a:rPr lang="en-US" sz="1200" kern="100" dirty="0">
                          <a:effectLst/>
                          <a:latin typeface="Arial" panose="020B0604020202020204" pitchFamily="34" charset="0"/>
                          <a:ea typeface="Times New Roman" panose="02020603050405020304" pitchFamily="18" charset="0"/>
                          <a:cs typeface="Arial" panose="020B0604020202020204" pitchFamily="34" charset="0"/>
                        </a:rPr>
                        <a:t>How do you avoid those biases in your work? </a:t>
                      </a:r>
                    </a:p>
                  </a:txBody>
                  <a:tcPr marL="9525" marR="9525" marT="9525" marB="9525" anchor="ctr"/>
                </a:tc>
                <a:tc>
                  <a:txBody>
                    <a:bodyPr/>
                    <a:lstStyle/>
                    <a:p>
                      <a:pPr marL="0" marR="0">
                        <a:lnSpc>
                          <a:spcPct val="115000"/>
                        </a:lnSpc>
                        <a:buNone/>
                      </a:pPr>
                      <a:r>
                        <a:rPr lang="en-US" sz="1200" kern="100" dirty="0">
                          <a:effectLst/>
                          <a:latin typeface="Arial" panose="020B0604020202020204" pitchFamily="34" charset="0"/>
                          <a:ea typeface="Times New Roman" panose="02020603050405020304" pitchFamily="18" charset="0"/>
                          <a:cs typeface="Arial" panose="020B0604020202020204" pitchFamily="34" charset="0"/>
                        </a:rPr>
                        <a:t>Science should (in its proper sense) be conducted “without passion”—we always have preferences and biases, often times not knowing where they come from, and understanding those biases, help specialists to come to better, less intuition-based, answers. </a:t>
                      </a:r>
                    </a:p>
                  </a:txBody>
                  <a:tcPr marL="9525" marR="9525" marT="9525" marB="9525" anchor="ctr"/>
                </a:tc>
                <a:extLst>
                  <a:ext uri="{0D108BD9-81ED-4DB2-BD59-A6C34878D82A}">
                    <a16:rowId xmlns:a16="http://schemas.microsoft.com/office/drawing/2014/main" val="3991518807"/>
                  </a:ext>
                </a:extLst>
              </a:tr>
            </a:tbl>
          </a:graphicData>
        </a:graphic>
      </p:graphicFrame>
    </p:spTree>
    <p:extLst>
      <p:ext uri="{BB962C8B-B14F-4D97-AF65-F5344CB8AC3E}">
        <p14:creationId xmlns:p14="http://schemas.microsoft.com/office/powerpoint/2010/main" val="37556383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3E3E8-C0BB-2D55-6A62-B89F36BDCB4D}"/>
              </a:ext>
            </a:extLst>
          </p:cNvPr>
          <p:cNvSpPr>
            <a:spLocks noGrp="1"/>
          </p:cNvSpPr>
          <p:nvPr>
            <p:ph type="title"/>
          </p:nvPr>
        </p:nvSpPr>
        <p:spPr>
          <a:xfrm>
            <a:off x="457200" y="277814"/>
            <a:ext cx="8229600" cy="641528"/>
          </a:xfrm>
        </p:spPr>
        <p:txBody>
          <a:bodyPr/>
          <a:lstStyle/>
          <a:p>
            <a:r>
              <a:rPr lang="en-US" dirty="0"/>
              <a:t>Continued</a:t>
            </a:r>
          </a:p>
        </p:txBody>
      </p:sp>
      <p:graphicFrame>
        <p:nvGraphicFramePr>
          <p:cNvPr id="4" name="Content Placeholder 3">
            <a:extLst>
              <a:ext uri="{FF2B5EF4-FFF2-40B4-BE49-F238E27FC236}">
                <a16:creationId xmlns:a16="http://schemas.microsoft.com/office/drawing/2014/main" id="{9DBE2333-0041-0785-8DD8-A3D14404B3CC}"/>
              </a:ext>
            </a:extLst>
          </p:cNvPr>
          <p:cNvGraphicFramePr>
            <a:graphicFrameLocks noGrp="1"/>
          </p:cNvGraphicFramePr>
          <p:nvPr>
            <p:ph idx="1"/>
            <p:extLst>
              <p:ext uri="{D42A27DB-BD31-4B8C-83A1-F6EECF244321}">
                <p14:modId xmlns:p14="http://schemas.microsoft.com/office/powerpoint/2010/main" val="2986078275"/>
              </p:ext>
            </p:extLst>
          </p:nvPr>
        </p:nvGraphicFramePr>
        <p:xfrm>
          <a:off x="457200" y="1417639"/>
          <a:ext cx="8229600" cy="4675656"/>
        </p:xfrm>
        <a:graphic>
          <a:graphicData uri="http://schemas.openxmlformats.org/drawingml/2006/table">
            <a:tbl>
              <a:tblPr firstRow="1" firstCol="1" bandRow="1">
                <a:tableStyleId>{5C22544A-7EE6-4342-B048-85BDC9FD1C3A}</a:tableStyleId>
              </a:tblPr>
              <a:tblGrid>
                <a:gridCol w="4114800">
                  <a:extLst>
                    <a:ext uri="{9D8B030D-6E8A-4147-A177-3AD203B41FA5}">
                      <a16:colId xmlns:a16="http://schemas.microsoft.com/office/drawing/2014/main" val="3314856559"/>
                    </a:ext>
                  </a:extLst>
                </a:gridCol>
                <a:gridCol w="4114800">
                  <a:extLst>
                    <a:ext uri="{9D8B030D-6E8A-4147-A177-3AD203B41FA5}">
                      <a16:colId xmlns:a16="http://schemas.microsoft.com/office/drawing/2014/main" val="1427678047"/>
                    </a:ext>
                  </a:extLst>
                </a:gridCol>
              </a:tblGrid>
              <a:tr h="521668">
                <a:tc>
                  <a:txBody>
                    <a:bodyPr/>
                    <a:lstStyle/>
                    <a:p>
                      <a:pPr marL="0" marR="0" algn="ctr">
                        <a:lnSpc>
                          <a:spcPct val="115000"/>
                        </a:lnSpc>
                        <a:buNone/>
                      </a:pPr>
                      <a:r>
                        <a:rPr lang="en-US" sz="1200" kern="100">
                          <a:effectLst/>
                        </a:rPr>
                        <a:t>Question</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lnSpc>
                          <a:spcPct val="115000"/>
                        </a:lnSpc>
                        <a:buNone/>
                      </a:pPr>
                      <a:r>
                        <a:rPr lang="en-US" sz="1200" kern="100">
                          <a:effectLst/>
                        </a:rPr>
                        <a:t>What It Reveals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1901756990"/>
                  </a:ext>
                </a:extLst>
              </a:tr>
              <a:tr h="1038497">
                <a:tc>
                  <a:txBody>
                    <a:bodyPr/>
                    <a:lstStyle/>
                    <a:p>
                      <a:pPr marL="0" marR="0">
                        <a:lnSpc>
                          <a:spcPct val="115000"/>
                        </a:lnSpc>
                        <a:buNone/>
                      </a:pPr>
                      <a:r>
                        <a:rPr lang="en-US" sz="1200" kern="100" dirty="0">
                          <a:effectLst/>
                        </a:rPr>
                        <a:t>How would you handle a situation where the evidence supports a policy that is politically unpopular? Hold on now, is your research even EVIDENCE based, or opinion in nature?</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dirty="0">
                          <a:effectLst/>
                        </a:rPr>
                        <a:t>Ethical reasoning, political sensitivity. </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1593651614"/>
                  </a:ext>
                </a:extLst>
              </a:tr>
              <a:tr h="1038497">
                <a:tc>
                  <a:txBody>
                    <a:bodyPr/>
                    <a:lstStyle/>
                    <a:p>
                      <a:pPr marL="0" marR="0">
                        <a:lnSpc>
                          <a:spcPct val="115000"/>
                        </a:lnSpc>
                        <a:buNone/>
                      </a:pPr>
                      <a:r>
                        <a:rPr lang="en-US" sz="1200" kern="100">
                          <a:effectLst/>
                        </a:rPr>
                        <a:t>Can you describe a time you had to navigate conflicting stakeholder interests?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Conflict resolution, stakeholder analysis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714129579"/>
                  </a:ext>
                </a:extLst>
              </a:tr>
              <a:tr h="1038497">
                <a:tc>
                  <a:txBody>
                    <a:bodyPr/>
                    <a:lstStyle/>
                    <a:p>
                      <a:pPr marL="0" marR="0">
                        <a:lnSpc>
                          <a:spcPct val="115000"/>
                        </a:lnSpc>
                        <a:buNone/>
                      </a:pPr>
                      <a:r>
                        <a:rPr lang="en-US" sz="1200" kern="100" dirty="0">
                          <a:effectLst/>
                        </a:rPr>
                        <a:t>How do you ensure that marginalized voices are included in the policymaking process?</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dirty="0">
                          <a:effectLst/>
                        </a:rPr>
                        <a:t>Commitment to inclusion (Acemoglu and Robinson demonstrate empirically why this is important by the way), participatory methods</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4215334410"/>
                  </a:ext>
                </a:extLst>
              </a:tr>
              <a:tr h="1038497">
                <a:tc>
                  <a:txBody>
                    <a:bodyPr/>
                    <a:lstStyle/>
                    <a:p>
                      <a:pPr marL="0" marR="0">
                        <a:lnSpc>
                          <a:spcPct val="115000"/>
                        </a:lnSpc>
                        <a:buNone/>
                      </a:pPr>
                      <a:r>
                        <a:rPr lang="en-US" sz="1200" kern="100">
                          <a:effectLst/>
                        </a:rPr>
                        <a:t>What are your thoughts on the role of government vs. the private sector in solving public problems?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dirty="0">
                          <a:effectLst/>
                        </a:rPr>
                        <a:t>Ideological orientation, understanding of governance models</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3495764345"/>
                  </a:ext>
                </a:extLst>
              </a:tr>
            </a:tbl>
          </a:graphicData>
        </a:graphic>
      </p:graphicFrame>
      <p:sp>
        <p:nvSpPr>
          <p:cNvPr id="5" name="Rectangle 1">
            <a:extLst>
              <a:ext uri="{FF2B5EF4-FFF2-40B4-BE49-F238E27FC236}">
                <a16:creationId xmlns:a16="http://schemas.microsoft.com/office/drawing/2014/main" id="{1BC47C3D-0EDA-AA5A-3A45-B04C0968C971}"/>
              </a:ext>
            </a:extLst>
          </p:cNvPr>
          <p:cNvSpPr>
            <a:spLocks noChangeArrowheads="1"/>
          </p:cNvSpPr>
          <p:nvPr/>
        </p:nvSpPr>
        <p:spPr bwMode="auto">
          <a:xfrm>
            <a:off x="2564719" y="919342"/>
            <a:ext cx="4014562"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Ethical and Political Awareness</a:t>
            </a:r>
            <a:endParaRPr kumimoji="0" lang="en-US" altLang="en-US" sz="2000" b="0" i="0" u="none" strike="noStrike" cap="none" normalizeH="0" baseline="0" dirty="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0923917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88502-B910-48D2-54FE-EF03BEA95510}"/>
              </a:ext>
            </a:extLst>
          </p:cNvPr>
          <p:cNvSpPr>
            <a:spLocks noGrp="1"/>
          </p:cNvSpPr>
          <p:nvPr>
            <p:ph type="title"/>
          </p:nvPr>
        </p:nvSpPr>
        <p:spPr>
          <a:xfrm>
            <a:off x="457200" y="172112"/>
            <a:ext cx="8229600" cy="1139825"/>
          </a:xfrm>
        </p:spPr>
        <p:txBody>
          <a:bodyPr/>
          <a:lstStyle/>
          <a:p>
            <a:r>
              <a:rPr lang="en-US" dirty="0"/>
              <a:t>Continued</a:t>
            </a:r>
          </a:p>
        </p:txBody>
      </p:sp>
      <p:graphicFrame>
        <p:nvGraphicFramePr>
          <p:cNvPr id="4" name="Content Placeholder 3">
            <a:extLst>
              <a:ext uri="{FF2B5EF4-FFF2-40B4-BE49-F238E27FC236}">
                <a16:creationId xmlns:a16="http://schemas.microsoft.com/office/drawing/2014/main" id="{F8F80E07-3AC4-0B15-6D2E-4EB8B73B27EE}"/>
              </a:ext>
            </a:extLst>
          </p:cNvPr>
          <p:cNvGraphicFramePr>
            <a:graphicFrameLocks noGrp="1"/>
          </p:cNvGraphicFramePr>
          <p:nvPr>
            <p:ph idx="1"/>
            <p:extLst>
              <p:ext uri="{D42A27DB-BD31-4B8C-83A1-F6EECF244321}">
                <p14:modId xmlns:p14="http://schemas.microsoft.com/office/powerpoint/2010/main" val="2315964402"/>
              </p:ext>
            </p:extLst>
          </p:nvPr>
        </p:nvGraphicFramePr>
        <p:xfrm>
          <a:off x="0" y="1211995"/>
          <a:ext cx="9144000" cy="5585576"/>
        </p:xfrm>
        <a:graphic>
          <a:graphicData uri="http://schemas.openxmlformats.org/drawingml/2006/table">
            <a:tbl>
              <a:tblPr firstRow="1" firstCol="1" bandRow="1">
                <a:tableStyleId>{5C22544A-7EE6-4342-B048-85BDC9FD1C3A}</a:tableStyleId>
              </a:tblPr>
              <a:tblGrid>
                <a:gridCol w="4572000">
                  <a:extLst>
                    <a:ext uri="{9D8B030D-6E8A-4147-A177-3AD203B41FA5}">
                      <a16:colId xmlns:a16="http://schemas.microsoft.com/office/drawing/2014/main" val="410290784"/>
                    </a:ext>
                  </a:extLst>
                </a:gridCol>
                <a:gridCol w="4572000">
                  <a:extLst>
                    <a:ext uri="{9D8B030D-6E8A-4147-A177-3AD203B41FA5}">
                      <a16:colId xmlns:a16="http://schemas.microsoft.com/office/drawing/2014/main" val="97181488"/>
                    </a:ext>
                  </a:extLst>
                </a:gridCol>
              </a:tblGrid>
              <a:tr h="772707">
                <a:tc>
                  <a:txBody>
                    <a:bodyPr/>
                    <a:lstStyle/>
                    <a:p>
                      <a:pPr marL="0" marR="0" algn="ctr">
                        <a:lnSpc>
                          <a:spcPct val="115000"/>
                        </a:lnSpc>
                        <a:buNone/>
                      </a:pPr>
                      <a:r>
                        <a:rPr lang="en-US" sz="1500" kern="100" dirty="0">
                          <a:effectLst/>
                        </a:rPr>
                        <a:t>Question</a:t>
                      </a:r>
                      <a:endParaRPr lang="en-US" sz="1500" kern="1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lnSpc>
                          <a:spcPct val="115000"/>
                        </a:lnSpc>
                        <a:buNone/>
                      </a:pPr>
                      <a:r>
                        <a:rPr lang="en-US" sz="1500" kern="100">
                          <a:effectLst/>
                        </a:rPr>
                        <a:t>What tools or methods do you use to analyze policy problems?</a:t>
                      </a:r>
                      <a:endParaRPr lang="en-US" sz="15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1424998698"/>
                  </a:ext>
                </a:extLst>
              </a:tr>
              <a:tr h="1157262">
                <a:tc>
                  <a:txBody>
                    <a:bodyPr/>
                    <a:lstStyle/>
                    <a:p>
                      <a:pPr marL="0" marR="0">
                        <a:lnSpc>
                          <a:spcPct val="115000"/>
                        </a:lnSpc>
                        <a:buNone/>
                      </a:pPr>
                      <a:r>
                        <a:rPr lang="en-US" sz="1500" kern="100" dirty="0">
                          <a:effectLst/>
                        </a:rPr>
                        <a:t>What is the KEY weakness of your research methodology? If this is a weakness, why do you keep using it?</a:t>
                      </a:r>
                      <a:endParaRPr lang="en-US" sz="1500" kern="1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500" kern="100" dirty="0">
                          <a:effectLst/>
                        </a:rPr>
                        <a:t>Methodological awareness—social science is THE hard science. (something about not being able to do controlled experiments, </a:t>
                      </a:r>
                      <a:r>
                        <a:rPr lang="en-US" sz="1500" kern="100" dirty="0" err="1">
                          <a:effectLst/>
                        </a:rPr>
                        <a:t>blaw</a:t>
                      </a:r>
                      <a:r>
                        <a:rPr lang="en-US" sz="1500" kern="100" dirty="0">
                          <a:effectLst/>
                        </a:rPr>
                        <a:t> </a:t>
                      </a:r>
                      <a:r>
                        <a:rPr lang="en-US" sz="1500" kern="100" dirty="0" err="1">
                          <a:effectLst/>
                        </a:rPr>
                        <a:t>blaw</a:t>
                      </a:r>
                      <a:r>
                        <a:rPr lang="en-US" sz="1500" kern="100" dirty="0">
                          <a:effectLst/>
                        </a:rPr>
                        <a:t> </a:t>
                      </a:r>
                      <a:r>
                        <a:rPr lang="en-US" sz="1500" kern="100" dirty="0" err="1">
                          <a:effectLst/>
                        </a:rPr>
                        <a:t>blaw</a:t>
                      </a:r>
                      <a:r>
                        <a:rPr lang="en-US" sz="1500" kern="100" dirty="0">
                          <a:effectLst/>
                        </a:rPr>
                        <a:t>, physics envy!).</a:t>
                      </a:r>
                      <a:endParaRPr lang="en-US" sz="1500" kern="100" dirty="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1990227189"/>
                  </a:ext>
                </a:extLst>
              </a:tr>
              <a:tr h="772707">
                <a:tc>
                  <a:txBody>
                    <a:bodyPr/>
                    <a:lstStyle/>
                    <a:p>
                      <a:pPr marL="0" marR="0">
                        <a:lnSpc>
                          <a:spcPct val="115000"/>
                        </a:lnSpc>
                        <a:buNone/>
                      </a:pPr>
                      <a:r>
                        <a:rPr lang="en-US" sz="1500" kern="100" dirty="0">
                          <a:effectLst/>
                        </a:rPr>
                        <a:t>How would you design a policy evaluation? What data would you need?</a:t>
                      </a:r>
                      <a:endParaRPr lang="en-US" sz="1500" kern="1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500" kern="100" dirty="0">
                          <a:effectLst/>
                        </a:rPr>
                        <a:t>Evaluation design, realism, technical depth</a:t>
                      </a:r>
                      <a:endParaRPr lang="en-US" sz="1500" kern="100" dirty="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3464099977"/>
                  </a:ext>
                </a:extLst>
              </a:tr>
              <a:tr h="772707">
                <a:tc>
                  <a:txBody>
                    <a:bodyPr/>
                    <a:lstStyle/>
                    <a:p>
                      <a:pPr marL="0" marR="0">
                        <a:lnSpc>
                          <a:spcPct val="115000"/>
                        </a:lnSpc>
                        <a:buNone/>
                      </a:pPr>
                      <a:r>
                        <a:rPr lang="en-US" sz="1500" kern="100" dirty="0">
                          <a:effectLst/>
                        </a:rPr>
                        <a:t>Have you used any statistical, modeling, or data visualization tools in your work? Tell us about your DATAVIZ! </a:t>
                      </a:r>
                      <a:endParaRPr lang="en-US" sz="1500" kern="1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500" kern="100" dirty="0">
                          <a:effectLst/>
                        </a:rPr>
                        <a:t>Practical skills, tech fluency</a:t>
                      </a:r>
                      <a:endParaRPr lang="en-US" sz="1500" kern="100" dirty="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3795267883"/>
                  </a:ext>
                </a:extLst>
              </a:tr>
              <a:tr h="999255">
                <a:tc>
                  <a:txBody>
                    <a:bodyPr/>
                    <a:lstStyle/>
                    <a:p>
                      <a:pPr marL="0" marR="0">
                        <a:lnSpc>
                          <a:spcPct val="115000"/>
                        </a:lnSpc>
                        <a:buNone/>
                      </a:pPr>
                      <a:r>
                        <a:rPr lang="en-US" sz="1500" kern="100" dirty="0">
                          <a:effectLst/>
                          <a:latin typeface="Times New Roman" panose="02020603050405020304" pitchFamily="18" charset="0"/>
                          <a:ea typeface="Times New Roman" panose="02020603050405020304" pitchFamily="18" charset="0"/>
                        </a:rPr>
                        <a:t>What is a key methodology you are working on to develop expertise in now? </a:t>
                      </a:r>
                    </a:p>
                  </a:txBody>
                  <a:tcPr marL="9525" marR="9525" marT="9525" marB="9525" anchor="ctr"/>
                </a:tc>
                <a:tc>
                  <a:txBody>
                    <a:bodyPr/>
                    <a:lstStyle/>
                    <a:p>
                      <a:pPr marL="0" marR="0">
                        <a:lnSpc>
                          <a:spcPct val="115000"/>
                        </a:lnSpc>
                        <a:buNone/>
                      </a:pPr>
                      <a:r>
                        <a:rPr lang="en-US" sz="1500" kern="100" dirty="0">
                          <a:effectLst/>
                          <a:latin typeface="Arial" panose="020B0604020202020204" pitchFamily="34" charset="0"/>
                          <a:ea typeface="Times New Roman" panose="02020603050405020304" pitchFamily="18" charset="0"/>
                          <a:cs typeface="Arial" panose="020B0604020202020204" pitchFamily="34" charset="0"/>
                        </a:rPr>
                        <a:t>Science is ongoing, with new methods in development. Would you go to a dentist that stopped learning new methods 20 or even 30 years ago when they received their doctorate? </a:t>
                      </a:r>
                    </a:p>
                  </a:txBody>
                  <a:tcPr marL="9525" marR="9525" marT="9525" marB="9525" anchor="ctr"/>
                </a:tc>
                <a:extLst>
                  <a:ext uri="{0D108BD9-81ED-4DB2-BD59-A6C34878D82A}">
                    <a16:rowId xmlns:a16="http://schemas.microsoft.com/office/drawing/2014/main" val="1133861611"/>
                  </a:ext>
                </a:extLst>
              </a:tr>
              <a:tr h="999255">
                <a:tc>
                  <a:txBody>
                    <a:bodyPr/>
                    <a:lstStyle/>
                    <a:p>
                      <a:pPr marL="0" marR="0">
                        <a:lnSpc>
                          <a:spcPct val="115000"/>
                        </a:lnSpc>
                        <a:buNone/>
                      </a:pPr>
                      <a:r>
                        <a:rPr lang="en-US" sz="1500" kern="100" dirty="0">
                          <a:effectLst/>
                          <a:latin typeface="Times New Roman" panose="02020603050405020304" pitchFamily="18" charset="0"/>
                          <a:ea typeface="Times New Roman" panose="02020603050405020304" pitchFamily="18" charset="0"/>
                        </a:rPr>
                        <a:t>What is your philosophy of science? </a:t>
                      </a:r>
                    </a:p>
                  </a:txBody>
                  <a:tcPr marL="9525" marR="9525" marT="9525" marB="9525" anchor="ctr"/>
                </a:tc>
                <a:tc>
                  <a:txBody>
                    <a:bodyPr/>
                    <a:lstStyle/>
                    <a:p>
                      <a:pPr marL="0" marR="0">
                        <a:lnSpc>
                          <a:spcPct val="115000"/>
                        </a:lnSpc>
                        <a:buNone/>
                      </a:pPr>
                      <a:r>
                        <a:rPr lang="en-US" sz="1500" kern="100" dirty="0">
                          <a:effectLst/>
                          <a:latin typeface="Arial" panose="020B0604020202020204" pitchFamily="34" charset="0"/>
                          <a:ea typeface="Times New Roman" panose="02020603050405020304" pitchFamily="18" charset="0"/>
                          <a:cs typeface="Arial" panose="020B0604020202020204" pitchFamily="34" charset="0"/>
                        </a:rPr>
                        <a:t>If the researcher has a DOCTORATE in PHILOSOPHY (PhD), and they are in the business of generating knowledge (i.e. the business of science), they should at least know the answer to this question. </a:t>
                      </a:r>
                    </a:p>
                  </a:txBody>
                  <a:tcPr marL="9525" marR="9525" marT="9525" marB="9525" anchor="ctr"/>
                </a:tc>
                <a:extLst>
                  <a:ext uri="{0D108BD9-81ED-4DB2-BD59-A6C34878D82A}">
                    <a16:rowId xmlns:a16="http://schemas.microsoft.com/office/drawing/2014/main" val="2722138912"/>
                  </a:ext>
                </a:extLst>
              </a:tr>
            </a:tbl>
          </a:graphicData>
        </a:graphic>
      </p:graphicFrame>
      <p:sp>
        <p:nvSpPr>
          <p:cNvPr id="5" name="Rectangle 1">
            <a:extLst>
              <a:ext uri="{FF2B5EF4-FFF2-40B4-BE49-F238E27FC236}">
                <a16:creationId xmlns:a16="http://schemas.microsoft.com/office/drawing/2014/main" id="{76EB65AD-ED44-16DA-0DFF-812B058C605F}"/>
              </a:ext>
            </a:extLst>
          </p:cNvPr>
          <p:cNvSpPr>
            <a:spLocks noChangeArrowheads="1"/>
          </p:cNvSpPr>
          <p:nvPr/>
        </p:nvSpPr>
        <p:spPr bwMode="auto">
          <a:xfrm>
            <a:off x="2699792" y="793709"/>
            <a:ext cx="4699064"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ctr"/>
            <a:r>
              <a:rPr lang="en-US" b="1" dirty="0"/>
              <a:t>Technical &amp; Methodological Competence</a:t>
            </a:r>
            <a:r>
              <a:rPr lang="en-US" sz="2000" dirty="0"/>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2400014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17891-DCAE-AE24-7869-DB035E652AE0}"/>
              </a:ext>
            </a:extLst>
          </p:cNvPr>
          <p:cNvSpPr>
            <a:spLocks noGrp="1"/>
          </p:cNvSpPr>
          <p:nvPr>
            <p:ph type="title"/>
          </p:nvPr>
        </p:nvSpPr>
        <p:spPr/>
        <p:txBody>
          <a:bodyPr/>
          <a:lstStyle/>
          <a:p>
            <a:r>
              <a:rPr lang="en-US" dirty="0"/>
              <a:t>Continued….</a:t>
            </a:r>
          </a:p>
        </p:txBody>
      </p:sp>
      <p:graphicFrame>
        <p:nvGraphicFramePr>
          <p:cNvPr id="4" name="Content Placeholder 3">
            <a:extLst>
              <a:ext uri="{FF2B5EF4-FFF2-40B4-BE49-F238E27FC236}">
                <a16:creationId xmlns:a16="http://schemas.microsoft.com/office/drawing/2014/main" id="{B0C1FC42-0EE8-FE36-11F5-BAD3FCD44747}"/>
              </a:ext>
            </a:extLst>
          </p:cNvPr>
          <p:cNvGraphicFramePr>
            <a:graphicFrameLocks noGrp="1"/>
          </p:cNvGraphicFramePr>
          <p:nvPr>
            <p:ph idx="1"/>
            <p:extLst>
              <p:ext uri="{D42A27DB-BD31-4B8C-83A1-F6EECF244321}">
                <p14:modId xmlns:p14="http://schemas.microsoft.com/office/powerpoint/2010/main" val="399756613"/>
              </p:ext>
            </p:extLst>
          </p:nvPr>
        </p:nvGraphicFramePr>
        <p:xfrm>
          <a:off x="457200" y="1333522"/>
          <a:ext cx="8229600" cy="1480060"/>
        </p:xfrm>
        <a:graphic>
          <a:graphicData uri="http://schemas.openxmlformats.org/drawingml/2006/table">
            <a:tbl>
              <a:tblPr firstRow="1" firstCol="1" bandRow="1">
                <a:tableStyleId>{5C22544A-7EE6-4342-B048-85BDC9FD1C3A}</a:tableStyleId>
              </a:tblPr>
              <a:tblGrid>
                <a:gridCol w="4114800">
                  <a:extLst>
                    <a:ext uri="{9D8B030D-6E8A-4147-A177-3AD203B41FA5}">
                      <a16:colId xmlns:a16="http://schemas.microsoft.com/office/drawing/2014/main" val="515748291"/>
                    </a:ext>
                  </a:extLst>
                </a:gridCol>
                <a:gridCol w="4114800">
                  <a:extLst>
                    <a:ext uri="{9D8B030D-6E8A-4147-A177-3AD203B41FA5}">
                      <a16:colId xmlns:a16="http://schemas.microsoft.com/office/drawing/2014/main" val="118407521"/>
                    </a:ext>
                  </a:extLst>
                </a:gridCol>
              </a:tblGrid>
              <a:tr h="0">
                <a:tc>
                  <a:txBody>
                    <a:bodyPr/>
                    <a:lstStyle/>
                    <a:p>
                      <a:pPr marL="0" marR="0" algn="ctr">
                        <a:lnSpc>
                          <a:spcPct val="115000"/>
                        </a:lnSpc>
                        <a:buNone/>
                      </a:pPr>
                      <a:r>
                        <a:rPr lang="en-US" sz="1200" kern="100">
                          <a:effectLst/>
                        </a:rPr>
                        <a:t>Question</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lnSpc>
                          <a:spcPct val="115000"/>
                        </a:lnSpc>
                        <a:buNone/>
                      </a:pPr>
                      <a:r>
                        <a:rPr lang="en-US" sz="1200" kern="100" dirty="0">
                          <a:effectLst/>
                        </a:rPr>
                        <a:t>What It Reveals</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1004468436"/>
                  </a:ext>
                </a:extLst>
              </a:tr>
              <a:tr h="0">
                <a:tc>
                  <a:txBody>
                    <a:bodyPr/>
                    <a:lstStyle/>
                    <a:p>
                      <a:pPr marL="0" marR="0">
                        <a:lnSpc>
                          <a:spcPct val="115000"/>
                        </a:lnSpc>
                        <a:buNone/>
                      </a:pPr>
                      <a:r>
                        <a:rPr lang="en-US" sz="1200" kern="100" dirty="0">
                          <a:effectLst/>
                        </a:rPr>
                        <a:t>What policy area are you most “passionate” about, and why?</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Domain expertise, motivation</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3478839218"/>
                  </a:ext>
                </a:extLst>
              </a:tr>
              <a:tr h="0">
                <a:tc>
                  <a:txBody>
                    <a:bodyPr/>
                    <a:lstStyle/>
                    <a:p>
                      <a:pPr marL="0" marR="0">
                        <a:lnSpc>
                          <a:spcPct val="115000"/>
                        </a:lnSpc>
                        <a:buNone/>
                      </a:pPr>
                      <a:r>
                        <a:rPr lang="en-US" sz="1200" kern="100" dirty="0">
                          <a:effectLst/>
                        </a:rPr>
                        <a:t>What current public policy issue do you think is most urgent? How should we respond?</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Policy awareness, critical thinking</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638437292"/>
                  </a:ext>
                </a:extLst>
              </a:tr>
              <a:tr h="0">
                <a:tc>
                  <a:txBody>
                    <a:bodyPr/>
                    <a:lstStyle/>
                    <a:p>
                      <a:pPr marL="0" marR="0">
                        <a:lnSpc>
                          <a:spcPct val="115000"/>
                        </a:lnSpc>
                        <a:buNone/>
                      </a:pPr>
                      <a:r>
                        <a:rPr lang="en-US" sz="1200" kern="100" dirty="0">
                          <a:effectLst/>
                        </a:rPr>
                        <a:t>How does your approach differ when working in local vs. national or international policy contexts?</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dirty="0">
                          <a:effectLst/>
                        </a:rPr>
                        <a:t>Sensitivity to scale and institutional variation</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501709853"/>
                  </a:ext>
                </a:extLst>
              </a:tr>
            </a:tbl>
          </a:graphicData>
        </a:graphic>
      </p:graphicFrame>
      <p:graphicFrame>
        <p:nvGraphicFramePr>
          <p:cNvPr id="5" name="Table 4">
            <a:extLst>
              <a:ext uri="{FF2B5EF4-FFF2-40B4-BE49-F238E27FC236}">
                <a16:creationId xmlns:a16="http://schemas.microsoft.com/office/drawing/2014/main" id="{C06B24F2-CC3B-360F-E26A-06DF2FA1C071}"/>
              </a:ext>
            </a:extLst>
          </p:cNvPr>
          <p:cNvGraphicFramePr>
            <a:graphicFrameLocks noGrp="1"/>
          </p:cNvGraphicFramePr>
          <p:nvPr>
            <p:extLst>
              <p:ext uri="{D42A27DB-BD31-4B8C-83A1-F6EECF244321}">
                <p14:modId xmlns:p14="http://schemas.microsoft.com/office/powerpoint/2010/main" val="3212854232"/>
              </p:ext>
            </p:extLst>
          </p:nvPr>
        </p:nvGraphicFramePr>
        <p:xfrm>
          <a:off x="457199" y="3396921"/>
          <a:ext cx="8229599" cy="1269252"/>
        </p:xfrm>
        <a:graphic>
          <a:graphicData uri="http://schemas.openxmlformats.org/drawingml/2006/table">
            <a:tbl>
              <a:tblPr firstRow="1" firstCol="1" bandRow="1">
                <a:tableStyleId>{5C22544A-7EE6-4342-B048-85BDC9FD1C3A}</a:tableStyleId>
              </a:tblPr>
              <a:tblGrid>
                <a:gridCol w="4486062">
                  <a:extLst>
                    <a:ext uri="{9D8B030D-6E8A-4147-A177-3AD203B41FA5}">
                      <a16:colId xmlns:a16="http://schemas.microsoft.com/office/drawing/2014/main" val="2862713443"/>
                    </a:ext>
                  </a:extLst>
                </a:gridCol>
                <a:gridCol w="3743537">
                  <a:extLst>
                    <a:ext uri="{9D8B030D-6E8A-4147-A177-3AD203B41FA5}">
                      <a16:colId xmlns:a16="http://schemas.microsoft.com/office/drawing/2014/main" val="1824022001"/>
                    </a:ext>
                  </a:extLst>
                </a:gridCol>
              </a:tblGrid>
              <a:tr h="211150">
                <a:tc>
                  <a:txBody>
                    <a:bodyPr/>
                    <a:lstStyle/>
                    <a:p>
                      <a:pPr marL="0" marR="0" algn="ctr">
                        <a:lnSpc>
                          <a:spcPct val="115000"/>
                        </a:lnSpc>
                        <a:buNone/>
                      </a:pPr>
                      <a:r>
                        <a:rPr lang="en-US" sz="1200" kern="100">
                          <a:effectLst/>
                        </a:rPr>
                        <a:t>Question</a:t>
                      </a:r>
                      <a:endParaRPr lang="en-US" sz="1200" kern="100">
                        <a:effectLst/>
                        <a:latin typeface="Times New Roman" panose="02020603050405020304" pitchFamily="18" charset="0"/>
                        <a:ea typeface="Times New Roman" panose="02020603050405020304" pitchFamily="18" charset="0"/>
                      </a:endParaRPr>
                    </a:p>
                  </a:txBody>
                  <a:tcPr marL="9463" marR="9463" marT="9463" marB="9463" anchor="ctr"/>
                </a:tc>
                <a:tc>
                  <a:txBody>
                    <a:bodyPr/>
                    <a:lstStyle/>
                    <a:p>
                      <a:pPr marL="0" marR="0" algn="ctr">
                        <a:lnSpc>
                          <a:spcPct val="115000"/>
                        </a:lnSpc>
                        <a:buNone/>
                      </a:pPr>
                      <a:r>
                        <a:rPr lang="en-US" sz="1200" kern="100">
                          <a:effectLst/>
                        </a:rPr>
                        <a:t>What It Reveals</a:t>
                      </a:r>
                      <a:endParaRPr lang="en-US" sz="1200" kern="100">
                        <a:effectLst/>
                        <a:latin typeface="Times New Roman" panose="02020603050405020304" pitchFamily="18" charset="0"/>
                        <a:ea typeface="Times New Roman" panose="02020603050405020304" pitchFamily="18" charset="0"/>
                      </a:endParaRPr>
                    </a:p>
                  </a:txBody>
                  <a:tcPr marL="9463" marR="9463" marT="9463" marB="9463" anchor="ctr"/>
                </a:tc>
                <a:extLst>
                  <a:ext uri="{0D108BD9-81ED-4DB2-BD59-A6C34878D82A}">
                    <a16:rowId xmlns:a16="http://schemas.microsoft.com/office/drawing/2014/main" val="1412856558"/>
                  </a:ext>
                </a:extLst>
              </a:tr>
              <a:tr h="211150">
                <a:tc>
                  <a:txBody>
                    <a:bodyPr/>
                    <a:lstStyle/>
                    <a:p>
                      <a:pPr marL="0" marR="0">
                        <a:lnSpc>
                          <a:spcPct val="115000"/>
                        </a:lnSpc>
                        <a:buNone/>
                      </a:pPr>
                      <a:r>
                        <a:rPr lang="en-US" sz="1200" kern="100">
                          <a:effectLst/>
                        </a:rPr>
                        <a:t>Can you explain a complex policy issue to a non-expert audience?</a:t>
                      </a:r>
                      <a:endParaRPr lang="en-US" sz="1200" kern="100">
                        <a:effectLst/>
                        <a:latin typeface="Times New Roman" panose="02020603050405020304" pitchFamily="18" charset="0"/>
                        <a:ea typeface="Times New Roman" panose="02020603050405020304" pitchFamily="18" charset="0"/>
                      </a:endParaRPr>
                    </a:p>
                  </a:txBody>
                  <a:tcPr marL="9463" marR="9463" marT="9463" marB="9463" anchor="ctr"/>
                </a:tc>
                <a:tc>
                  <a:txBody>
                    <a:bodyPr/>
                    <a:lstStyle/>
                    <a:p>
                      <a:pPr marL="0" marR="0">
                        <a:lnSpc>
                          <a:spcPct val="115000"/>
                        </a:lnSpc>
                        <a:buNone/>
                      </a:pPr>
                      <a:r>
                        <a:rPr lang="en-US" sz="1200" kern="100">
                          <a:effectLst/>
                        </a:rPr>
                        <a:t>Communication skills, clarity</a:t>
                      </a:r>
                      <a:endParaRPr lang="en-US" sz="1200" kern="100">
                        <a:effectLst/>
                        <a:latin typeface="Times New Roman" panose="02020603050405020304" pitchFamily="18" charset="0"/>
                        <a:ea typeface="Times New Roman" panose="02020603050405020304" pitchFamily="18" charset="0"/>
                      </a:endParaRPr>
                    </a:p>
                  </a:txBody>
                  <a:tcPr marL="9463" marR="9463" marT="9463" marB="9463" anchor="ctr"/>
                </a:tc>
                <a:extLst>
                  <a:ext uri="{0D108BD9-81ED-4DB2-BD59-A6C34878D82A}">
                    <a16:rowId xmlns:a16="http://schemas.microsoft.com/office/drawing/2014/main" val="516972074"/>
                  </a:ext>
                </a:extLst>
              </a:tr>
              <a:tr h="211150">
                <a:tc>
                  <a:txBody>
                    <a:bodyPr/>
                    <a:lstStyle/>
                    <a:p>
                      <a:pPr marL="0" marR="0">
                        <a:lnSpc>
                          <a:spcPct val="115000"/>
                        </a:lnSpc>
                        <a:buNone/>
                      </a:pPr>
                      <a:r>
                        <a:rPr lang="en-US" sz="1200" kern="100" dirty="0">
                          <a:effectLst/>
                        </a:rPr>
                        <a:t>Describe a time you had to make a difficult decision in a leadership role.</a:t>
                      </a:r>
                      <a:endParaRPr lang="en-US" sz="1200" kern="100" dirty="0">
                        <a:effectLst/>
                        <a:latin typeface="Times New Roman" panose="02020603050405020304" pitchFamily="18" charset="0"/>
                        <a:ea typeface="Times New Roman" panose="02020603050405020304" pitchFamily="18" charset="0"/>
                      </a:endParaRPr>
                    </a:p>
                  </a:txBody>
                  <a:tcPr marL="9463" marR="9463" marT="9463" marB="9463" anchor="ctr"/>
                </a:tc>
                <a:tc>
                  <a:txBody>
                    <a:bodyPr/>
                    <a:lstStyle/>
                    <a:p>
                      <a:pPr marL="0" marR="0">
                        <a:lnSpc>
                          <a:spcPct val="115000"/>
                        </a:lnSpc>
                        <a:buNone/>
                      </a:pPr>
                      <a:r>
                        <a:rPr lang="en-US" sz="1200" kern="100">
                          <a:effectLst/>
                        </a:rPr>
                        <a:t>Leadership style, accountability</a:t>
                      </a:r>
                      <a:endParaRPr lang="en-US" sz="1200" kern="100">
                        <a:effectLst/>
                        <a:latin typeface="Times New Roman" panose="02020603050405020304" pitchFamily="18" charset="0"/>
                        <a:ea typeface="Times New Roman" panose="02020603050405020304" pitchFamily="18" charset="0"/>
                      </a:endParaRPr>
                    </a:p>
                  </a:txBody>
                  <a:tcPr marL="9463" marR="9463" marT="9463" marB="9463" anchor="ctr"/>
                </a:tc>
                <a:extLst>
                  <a:ext uri="{0D108BD9-81ED-4DB2-BD59-A6C34878D82A}">
                    <a16:rowId xmlns:a16="http://schemas.microsoft.com/office/drawing/2014/main" val="2189305687"/>
                  </a:ext>
                </a:extLst>
              </a:tr>
              <a:tr h="211150">
                <a:tc>
                  <a:txBody>
                    <a:bodyPr/>
                    <a:lstStyle/>
                    <a:p>
                      <a:pPr marL="0" marR="0">
                        <a:lnSpc>
                          <a:spcPct val="115000"/>
                        </a:lnSpc>
                        <a:buNone/>
                      </a:pPr>
                      <a:r>
                        <a:rPr lang="en-US" sz="1200" kern="100" dirty="0">
                          <a:effectLst/>
                        </a:rPr>
                        <a:t>What principles guide your work in public policy?</a:t>
                      </a:r>
                      <a:endParaRPr lang="en-US" sz="1200" kern="100" dirty="0">
                        <a:effectLst/>
                        <a:latin typeface="Times New Roman" panose="02020603050405020304" pitchFamily="18" charset="0"/>
                        <a:ea typeface="Times New Roman" panose="02020603050405020304" pitchFamily="18" charset="0"/>
                      </a:endParaRPr>
                    </a:p>
                  </a:txBody>
                  <a:tcPr marL="9463" marR="9463" marT="9463" marB="9463" anchor="ctr"/>
                </a:tc>
                <a:tc>
                  <a:txBody>
                    <a:bodyPr/>
                    <a:lstStyle/>
                    <a:p>
                      <a:pPr marL="0" marR="0">
                        <a:lnSpc>
                          <a:spcPct val="115000"/>
                        </a:lnSpc>
                        <a:buNone/>
                      </a:pPr>
                      <a:r>
                        <a:rPr lang="en-US" sz="1200" kern="100" dirty="0">
                          <a:effectLst/>
                        </a:rPr>
                        <a:t>Values, ethics, professional identity</a:t>
                      </a:r>
                      <a:endParaRPr lang="en-US" sz="1200" kern="100" dirty="0">
                        <a:effectLst/>
                        <a:latin typeface="Times New Roman" panose="02020603050405020304" pitchFamily="18" charset="0"/>
                        <a:ea typeface="Times New Roman" panose="02020603050405020304" pitchFamily="18" charset="0"/>
                      </a:endParaRPr>
                    </a:p>
                  </a:txBody>
                  <a:tcPr marL="9463" marR="9463" marT="9463" marB="9463" anchor="ctr"/>
                </a:tc>
                <a:extLst>
                  <a:ext uri="{0D108BD9-81ED-4DB2-BD59-A6C34878D82A}">
                    <a16:rowId xmlns:a16="http://schemas.microsoft.com/office/drawing/2014/main" val="2849954974"/>
                  </a:ext>
                </a:extLst>
              </a:tr>
            </a:tbl>
          </a:graphicData>
        </a:graphic>
      </p:graphicFrame>
      <p:sp>
        <p:nvSpPr>
          <p:cNvPr id="7" name="TextBox 6">
            <a:extLst>
              <a:ext uri="{FF2B5EF4-FFF2-40B4-BE49-F238E27FC236}">
                <a16:creationId xmlns:a16="http://schemas.microsoft.com/office/drawing/2014/main" id="{F5E6AA73-968C-B962-CE5C-2EA3B68D424A}"/>
              </a:ext>
            </a:extLst>
          </p:cNvPr>
          <p:cNvSpPr txBox="1"/>
          <p:nvPr/>
        </p:nvSpPr>
        <p:spPr>
          <a:xfrm>
            <a:off x="2285999" y="933727"/>
            <a:ext cx="4572000" cy="369332"/>
          </a:xfrm>
          <a:prstGeom prst="rect">
            <a:avLst/>
          </a:prstGeom>
          <a:noFill/>
        </p:spPr>
        <p:txBody>
          <a:bodyPr wrap="square">
            <a:spAutoFit/>
          </a:bodyPr>
          <a:lstStyle/>
          <a:p>
            <a:r>
              <a:rPr lang="en-US" b="1" dirty="0"/>
              <a:t>Contextual &amp; Sectoral Knowledge</a:t>
            </a:r>
          </a:p>
        </p:txBody>
      </p:sp>
      <p:sp>
        <p:nvSpPr>
          <p:cNvPr id="9" name="TextBox 8">
            <a:extLst>
              <a:ext uri="{FF2B5EF4-FFF2-40B4-BE49-F238E27FC236}">
                <a16:creationId xmlns:a16="http://schemas.microsoft.com/office/drawing/2014/main" id="{C1EB6ACD-EEA8-8D5B-000E-EBC2B5AE5C61}"/>
              </a:ext>
            </a:extLst>
          </p:cNvPr>
          <p:cNvSpPr txBox="1"/>
          <p:nvPr/>
        </p:nvSpPr>
        <p:spPr>
          <a:xfrm>
            <a:off x="1475656" y="2844045"/>
            <a:ext cx="6435589" cy="369332"/>
          </a:xfrm>
          <a:prstGeom prst="rect">
            <a:avLst/>
          </a:prstGeom>
          <a:noFill/>
        </p:spPr>
        <p:txBody>
          <a:bodyPr wrap="square">
            <a:spAutoFit/>
          </a:bodyPr>
          <a:lstStyle/>
          <a:p>
            <a:r>
              <a:rPr lang="en-US" b="1" dirty="0"/>
              <a:t>Ability to express complexities related to public policy </a:t>
            </a:r>
          </a:p>
        </p:txBody>
      </p:sp>
      <p:graphicFrame>
        <p:nvGraphicFramePr>
          <p:cNvPr id="10" name="Table 9">
            <a:extLst>
              <a:ext uri="{FF2B5EF4-FFF2-40B4-BE49-F238E27FC236}">
                <a16:creationId xmlns:a16="http://schemas.microsoft.com/office/drawing/2014/main" id="{D4F9CDB2-8DB4-2F24-40D2-B92B427E18E1}"/>
              </a:ext>
            </a:extLst>
          </p:cNvPr>
          <p:cNvGraphicFramePr>
            <a:graphicFrameLocks noGrp="1"/>
          </p:cNvGraphicFramePr>
          <p:nvPr>
            <p:extLst>
              <p:ext uri="{D42A27DB-BD31-4B8C-83A1-F6EECF244321}">
                <p14:modId xmlns:p14="http://schemas.microsoft.com/office/powerpoint/2010/main" val="331422273"/>
              </p:ext>
            </p:extLst>
          </p:nvPr>
        </p:nvGraphicFramePr>
        <p:xfrm>
          <a:off x="457199" y="4995649"/>
          <a:ext cx="8229600" cy="1267969"/>
        </p:xfrm>
        <a:graphic>
          <a:graphicData uri="http://schemas.openxmlformats.org/drawingml/2006/table">
            <a:tbl>
              <a:tblPr firstRow="1" firstCol="1" bandRow="1">
                <a:tableStyleId>{5C22544A-7EE6-4342-B048-85BDC9FD1C3A}</a:tableStyleId>
              </a:tblPr>
              <a:tblGrid>
                <a:gridCol w="4114800">
                  <a:extLst>
                    <a:ext uri="{9D8B030D-6E8A-4147-A177-3AD203B41FA5}">
                      <a16:colId xmlns:a16="http://schemas.microsoft.com/office/drawing/2014/main" val="1349155250"/>
                    </a:ext>
                  </a:extLst>
                </a:gridCol>
                <a:gridCol w="4114800">
                  <a:extLst>
                    <a:ext uri="{9D8B030D-6E8A-4147-A177-3AD203B41FA5}">
                      <a16:colId xmlns:a16="http://schemas.microsoft.com/office/drawing/2014/main" val="3084545745"/>
                    </a:ext>
                  </a:extLst>
                </a:gridCol>
              </a:tblGrid>
              <a:tr h="0">
                <a:tc>
                  <a:txBody>
                    <a:bodyPr/>
                    <a:lstStyle/>
                    <a:p>
                      <a:pPr marL="0" marR="0" algn="ctr">
                        <a:lnSpc>
                          <a:spcPct val="115000"/>
                        </a:lnSpc>
                        <a:buNone/>
                      </a:pPr>
                      <a:r>
                        <a:rPr lang="en-US" sz="1200" kern="100" dirty="0">
                          <a:effectLst/>
                          <a:latin typeface="Times New Roman" panose="02020603050405020304" pitchFamily="18" charset="0"/>
                          <a:ea typeface="Times New Roman" panose="02020603050405020304" pitchFamily="18" charset="0"/>
                        </a:rPr>
                        <a:t>BONUS but goodies</a:t>
                      </a:r>
                    </a:p>
                  </a:txBody>
                  <a:tcPr marL="9525" marR="9525" marT="9525" marB="9525" anchor="ctr"/>
                </a:tc>
                <a:tc>
                  <a:txBody>
                    <a:bodyPr/>
                    <a:lstStyle/>
                    <a:p>
                      <a:pPr marL="0" marR="0" algn="ctr">
                        <a:lnSpc>
                          <a:spcPct val="115000"/>
                        </a:lnSpc>
                        <a:buNone/>
                      </a:pP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773171605"/>
                  </a:ext>
                </a:extLst>
              </a:tr>
              <a:tr h="0">
                <a:tc>
                  <a:txBody>
                    <a:bodyPr/>
                    <a:lstStyle/>
                    <a:p>
                      <a:pPr marL="0" marR="0">
                        <a:lnSpc>
                          <a:spcPct val="115000"/>
                        </a:lnSpc>
                        <a:buNone/>
                      </a:pPr>
                      <a:r>
                        <a:rPr lang="en-US" sz="1200" kern="100" dirty="0">
                          <a:effectLst/>
                        </a:rPr>
                        <a:t>What’s a policy-related assumption you once held that you’ve since changed your mind about?</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dirty="0">
                          <a:effectLst/>
                        </a:rPr>
                        <a:t>Humility, demonstrates intellectual flexibility and the absolute critical element that all scientific knowledge is TENTATIVE and possibly wrong.</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4188999357"/>
                  </a:ext>
                </a:extLst>
              </a:tr>
              <a:tr h="0">
                <a:tc>
                  <a:txBody>
                    <a:bodyPr/>
                    <a:lstStyle/>
                    <a:p>
                      <a:pPr marL="0" marR="0">
                        <a:lnSpc>
                          <a:spcPct val="115000"/>
                        </a:lnSpc>
                        <a:buNone/>
                      </a:pPr>
                      <a:r>
                        <a:rPr lang="en-US" sz="1200" kern="100" dirty="0">
                          <a:effectLst/>
                        </a:rPr>
                        <a:t>How do you stay informed about policy developments and innovations?</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dirty="0">
                          <a:effectLst/>
                        </a:rPr>
                        <a:t>Engagement</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813131156"/>
                  </a:ext>
                </a:extLst>
              </a:tr>
            </a:tbl>
          </a:graphicData>
        </a:graphic>
      </p:graphicFrame>
      <p:sp>
        <p:nvSpPr>
          <p:cNvPr id="11" name="TextBox 10">
            <a:extLst>
              <a:ext uri="{FF2B5EF4-FFF2-40B4-BE49-F238E27FC236}">
                <a16:creationId xmlns:a16="http://schemas.microsoft.com/office/drawing/2014/main" id="{5CE7BBF9-28A9-5EDD-AFE3-1662DF8352D0}"/>
              </a:ext>
            </a:extLst>
          </p:cNvPr>
          <p:cNvSpPr txBox="1"/>
          <p:nvPr/>
        </p:nvSpPr>
        <p:spPr>
          <a:xfrm>
            <a:off x="1493671" y="4626317"/>
            <a:ext cx="6435589" cy="369332"/>
          </a:xfrm>
          <a:prstGeom prst="rect">
            <a:avLst/>
          </a:prstGeom>
          <a:noFill/>
        </p:spPr>
        <p:txBody>
          <a:bodyPr wrap="square">
            <a:spAutoFit/>
          </a:bodyPr>
          <a:lstStyle/>
          <a:p>
            <a:pPr algn="ctr"/>
            <a:r>
              <a:rPr lang="en-US" b="1" dirty="0"/>
              <a:t>Bonus round </a:t>
            </a:r>
            <a:r>
              <a:rPr lang="en-US" b="1" dirty="0">
                <a:sym typeface="Wingdings" pitchFamily="2" charset="2"/>
              </a:rPr>
              <a:t> </a:t>
            </a:r>
            <a:endParaRPr lang="en-US" b="1" dirty="0"/>
          </a:p>
        </p:txBody>
      </p:sp>
    </p:spTree>
    <p:extLst>
      <p:ext uri="{BB962C8B-B14F-4D97-AF65-F5344CB8AC3E}">
        <p14:creationId xmlns:p14="http://schemas.microsoft.com/office/powerpoint/2010/main" val="3119488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A50CA-46DE-0621-DF3E-DA21D8D645AC}"/>
              </a:ext>
            </a:extLst>
          </p:cNvPr>
          <p:cNvSpPr>
            <a:spLocks noGrp="1"/>
          </p:cNvSpPr>
          <p:nvPr>
            <p:ph type="title"/>
          </p:nvPr>
        </p:nvSpPr>
        <p:spPr/>
        <p:txBody>
          <a:bodyPr/>
          <a:lstStyle/>
          <a:p>
            <a:r>
              <a:rPr lang="en-US" dirty="0"/>
              <a:t>Some more differences…</a:t>
            </a:r>
          </a:p>
        </p:txBody>
      </p:sp>
      <p:graphicFrame>
        <p:nvGraphicFramePr>
          <p:cNvPr id="4" name="Content Placeholder 3">
            <a:extLst>
              <a:ext uri="{FF2B5EF4-FFF2-40B4-BE49-F238E27FC236}">
                <a16:creationId xmlns:a16="http://schemas.microsoft.com/office/drawing/2014/main" id="{BAFE30AE-8226-98B9-8417-7BB18A70B331}"/>
              </a:ext>
            </a:extLst>
          </p:cNvPr>
          <p:cNvGraphicFramePr>
            <a:graphicFrameLocks noGrp="1"/>
          </p:cNvGraphicFramePr>
          <p:nvPr>
            <p:ph idx="1"/>
            <p:extLst>
              <p:ext uri="{D42A27DB-BD31-4B8C-83A1-F6EECF244321}">
                <p14:modId xmlns:p14="http://schemas.microsoft.com/office/powerpoint/2010/main" val="3176842443"/>
              </p:ext>
            </p:extLst>
          </p:nvPr>
        </p:nvGraphicFramePr>
        <p:xfrm>
          <a:off x="318355" y="908720"/>
          <a:ext cx="8507289" cy="5671466"/>
        </p:xfrm>
        <a:graphic>
          <a:graphicData uri="http://schemas.openxmlformats.org/drawingml/2006/table">
            <a:tbl>
              <a:tblPr firstRow="1" firstCol="1" bandRow="1">
                <a:tableStyleId>{5C22544A-7EE6-4342-B048-85BDC9FD1C3A}</a:tableStyleId>
              </a:tblPr>
              <a:tblGrid>
                <a:gridCol w="1797199">
                  <a:extLst>
                    <a:ext uri="{9D8B030D-6E8A-4147-A177-3AD203B41FA5}">
                      <a16:colId xmlns:a16="http://schemas.microsoft.com/office/drawing/2014/main" val="766729184"/>
                    </a:ext>
                  </a:extLst>
                </a:gridCol>
                <a:gridCol w="3037681">
                  <a:extLst>
                    <a:ext uri="{9D8B030D-6E8A-4147-A177-3AD203B41FA5}">
                      <a16:colId xmlns:a16="http://schemas.microsoft.com/office/drawing/2014/main" val="974032855"/>
                    </a:ext>
                  </a:extLst>
                </a:gridCol>
                <a:gridCol w="3672409">
                  <a:extLst>
                    <a:ext uri="{9D8B030D-6E8A-4147-A177-3AD203B41FA5}">
                      <a16:colId xmlns:a16="http://schemas.microsoft.com/office/drawing/2014/main" val="2473520542"/>
                    </a:ext>
                  </a:extLst>
                </a:gridCol>
              </a:tblGrid>
              <a:tr h="256463">
                <a:tc>
                  <a:txBody>
                    <a:bodyPr/>
                    <a:lstStyle/>
                    <a:p>
                      <a:pPr>
                        <a:lnSpc>
                          <a:spcPct val="115000"/>
                        </a:lnSpc>
                        <a:buNone/>
                      </a:pPr>
                      <a:endParaRPr lang="en-US" sz="1200" kern="100">
                        <a:effectLst/>
                        <a:latin typeface="Aptos" panose="020B0004020202020204" pitchFamily="34" charset="0"/>
                      </a:endParaRPr>
                    </a:p>
                  </a:txBody>
                  <a:tcPr marL="9525" marR="9525" marT="9525" marB="9525" anchor="ctr"/>
                </a:tc>
                <a:tc>
                  <a:txBody>
                    <a:bodyPr/>
                    <a:lstStyle/>
                    <a:p>
                      <a:pPr marL="0" marR="0" algn="ctr">
                        <a:lnSpc>
                          <a:spcPct val="115000"/>
                        </a:lnSpc>
                        <a:spcAft>
                          <a:spcPts val="800"/>
                        </a:spcAft>
                        <a:buNone/>
                      </a:pPr>
                      <a:r>
                        <a:rPr lang="en-US" sz="1200" kern="0">
                          <a:effectLst/>
                        </a:rPr>
                        <a:t>Political Science</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gn="ctr">
                        <a:lnSpc>
                          <a:spcPct val="115000"/>
                        </a:lnSpc>
                        <a:spcAft>
                          <a:spcPts val="800"/>
                        </a:spcAft>
                        <a:buNone/>
                      </a:pPr>
                      <a:r>
                        <a:rPr lang="en-US" sz="1200" kern="0" dirty="0">
                          <a:effectLst/>
                        </a:rPr>
                        <a:t>Public Policy</a:t>
                      </a:r>
                      <a:endParaRPr lang="en-US" sz="12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329123834"/>
                  </a:ext>
                </a:extLst>
              </a:tr>
              <a:tr h="993647">
                <a:tc>
                  <a:txBody>
                    <a:bodyPr/>
                    <a:lstStyle/>
                    <a:p>
                      <a:pPr marL="0" marR="0">
                        <a:lnSpc>
                          <a:spcPct val="115000"/>
                        </a:lnSpc>
                        <a:spcAft>
                          <a:spcPts val="800"/>
                        </a:spcAft>
                        <a:buNone/>
                      </a:pPr>
                      <a:r>
                        <a:rPr lang="en-US" sz="1200" kern="0">
                          <a:effectLst/>
                        </a:rPr>
                        <a:t>Primary Purpose</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a:effectLst/>
                        </a:rPr>
                        <a:t>Understand and explain political ideas, behavior, and systems</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dirty="0">
                          <a:effectLst/>
                        </a:rPr>
                        <a:t>Solve real-world problems through government action. “ism`s are respected, but less useful tools for public policy. The right tool for the right job! </a:t>
                      </a:r>
                      <a:endParaRPr lang="en-US" sz="12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1903078661"/>
                  </a:ext>
                </a:extLst>
              </a:tr>
              <a:tr h="1678505">
                <a:tc>
                  <a:txBody>
                    <a:bodyPr/>
                    <a:lstStyle/>
                    <a:p>
                      <a:pPr marL="0" marR="0">
                        <a:lnSpc>
                          <a:spcPct val="115000"/>
                        </a:lnSpc>
                        <a:spcAft>
                          <a:spcPts val="800"/>
                        </a:spcAft>
                        <a:buNone/>
                      </a:pPr>
                      <a:r>
                        <a:rPr lang="en-US" sz="1200" kern="0">
                          <a:effectLst/>
                        </a:rPr>
                        <a:t>Use of “-isms”</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dirty="0">
                          <a:effectLst/>
                        </a:rPr>
                        <a:t>Used to classify and analyze ideologies and theoretical frameworks (e.g., liberalism, realism, Marxism, feminism). Central in IR, limited in Comparative Politics.</a:t>
                      </a:r>
                      <a:endParaRPr lang="en-US" sz="12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dirty="0">
                          <a:effectLst/>
                        </a:rPr>
                        <a:t>Minimal — focuses on practical tools, data, and implementation rather than ideological frameworks. ”My house is burning!!” : </a:t>
                      </a:r>
                    </a:p>
                    <a:p>
                      <a:pPr marL="171450" marR="0" indent="-171450">
                        <a:lnSpc>
                          <a:spcPct val="115000"/>
                        </a:lnSpc>
                        <a:spcAft>
                          <a:spcPts val="800"/>
                        </a:spcAft>
                        <a:buFont typeface="Arial" panose="020B0604020202020204" pitchFamily="34" charset="0"/>
                        <a:buChar char="•"/>
                      </a:pPr>
                      <a:r>
                        <a:rPr lang="en-US" sz="1200" kern="0" dirty="0">
                          <a:effectLst/>
                        </a:rPr>
                        <a:t>Political Science: what is the nature of fire? </a:t>
                      </a:r>
                    </a:p>
                    <a:p>
                      <a:pPr marL="171450" marR="0" indent="-171450">
                        <a:lnSpc>
                          <a:spcPct val="115000"/>
                        </a:lnSpc>
                        <a:spcAft>
                          <a:spcPts val="800"/>
                        </a:spcAft>
                        <a:buFont typeface="Arial" panose="020B0604020202020204" pitchFamily="34" charset="0"/>
                        <a:buChar char="•"/>
                      </a:pPr>
                      <a:r>
                        <a:rPr lang="en-US" sz="1200" kern="0" dirty="0">
                          <a:effectLst/>
                        </a:rPr>
                        <a:t>Public Policy: </a:t>
                      </a:r>
                      <a:r>
                        <a:rPr lang="en-US" sz="1200" kern="0" dirty="0" err="1">
                          <a:effectLst/>
                        </a:rPr>
                        <a:t>Yo</a:t>
                      </a:r>
                      <a:r>
                        <a:rPr lang="en-US" sz="1200" kern="0" dirty="0">
                          <a:effectLst/>
                        </a:rPr>
                        <a:t> homey! Put the fire out!! </a:t>
                      </a:r>
                    </a:p>
                    <a:p>
                      <a:pPr marL="0" marR="0">
                        <a:lnSpc>
                          <a:spcPct val="115000"/>
                        </a:lnSpc>
                        <a:spcAft>
                          <a:spcPts val="800"/>
                        </a:spcAft>
                        <a:buNone/>
                      </a:pPr>
                      <a:endParaRPr lang="en-US" sz="12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1388334914"/>
                  </a:ext>
                </a:extLst>
              </a:tr>
              <a:tr h="993647">
                <a:tc>
                  <a:txBody>
                    <a:bodyPr/>
                    <a:lstStyle/>
                    <a:p>
                      <a:pPr marL="0" marR="0">
                        <a:lnSpc>
                          <a:spcPct val="115000"/>
                        </a:lnSpc>
                        <a:spcAft>
                          <a:spcPts val="800"/>
                        </a:spcAft>
                        <a:buNone/>
                      </a:pPr>
                      <a:r>
                        <a:rPr lang="en-US" sz="1200" kern="0">
                          <a:effectLst/>
                        </a:rPr>
                        <a:t>Examples of “-isms”</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dirty="0">
                          <a:effectLst/>
                        </a:rPr>
                        <a:t>E.g. Liberalism, constructivism, socialism, realism (and the many offshoots)</a:t>
                      </a:r>
                      <a:endParaRPr lang="en-US" sz="12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dirty="0">
                          <a:effectLst/>
                        </a:rPr>
                        <a:t>Instead uses concepts like cost-benefit analysis, policy design, evaluation, governance models</a:t>
                      </a:r>
                      <a:endParaRPr lang="en-US" sz="12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4150539961"/>
                  </a:ext>
                </a:extLst>
              </a:tr>
              <a:tr h="747300">
                <a:tc>
                  <a:txBody>
                    <a:bodyPr/>
                    <a:lstStyle/>
                    <a:p>
                      <a:pPr marL="0" marR="0">
                        <a:lnSpc>
                          <a:spcPct val="115000"/>
                        </a:lnSpc>
                        <a:spcAft>
                          <a:spcPts val="800"/>
                        </a:spcAft>
                        <a:buNone/>
                      </a:pPr>
                      <a:r>
                        <a:rPr lang="en-US" sz="1200" kern="0">
                          <a:effectLst/>
                        </a:rPr>
                        <a:t>Typical Questions</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a:effectLst/>
                        </a:rPr>
                        <a:t>What is the role of the state in a liberal society? or How does realism explain war?</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a:effectLst/>
                        </a:rPr>
                        <a:t>What policy reduces poverty most effectively? or How do we implement climate adaptation strategies?</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1702055192"/>
                  </a:ext>
                </a:extLst>
              </a:tr>
              <a:tr h="500952">
                <a:tc>
                  <a:txBody>
                    <a:bodyPr/>
                    <a:lstStyle/>
                    <a:p>
                      <a:pPr marL="0" marR="0">
                        <a:lnSpc>
                          <a:spcPct val="115000"/>
                        </a:lnSpc>
                        <a:spcAft>
                          <a:spcPts val="800"/>
                        </a:spcAft>
                        <a:buNone/>
                      </a:pPr>
                      <a:r>
                        <a:rPr lang="en-US" sz="1200" kern="0">
                          <a:effectLst/>
                        </a:rPr>
                        <a:t>Orientation</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a:effectLst/>
                        </a:rPr>
                        <a:t>Theoretical, explanatory, IMPORTANT</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a:effectLst/>
                        </a:rPr>
                        <a:t>Applied, pragmatic, often evaluative, also IMPORTANT</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2013334801"/>
                  </a:ext>
                </a:extLst>
              </a:tr>
              <a:tr h="500952">
                <a:tc>
                  <a:txBody>
                    <a:bodyPr/>
                    <a:lstStyle/>
                    <a:p>
                      <a:pPr marL="0" marR="0">
                        <a:lnSpc>
                          <a:spcPct val="115000"/>
                        </a:lnSpc>
                        <a:spcAft>
                          <a:spcPts val="800"/>
                        </a:spcAft>
                        <a:buNone/>
                      </a:pPr>
                      <a:r>
                        <a:rPr lang="en-US" sz="1200" kern="0">
                          <a:effectLst/>
                        </a:rPr>
                        <a:t>Methods</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a:effectLst/>
                        </a:rPr>
                        <a:t>Often theory-driven, comparative, philosophical</a:t>
                      </a:r>
                      <a:endParaRPr lang="en-US" sz="1200" kern="10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tc>
                  <a:txBody>
                    <a:bodyPr/>
                    <a:lstStyle/>
                    <a:p>
                      <a:pPr marL="0" marR="0">
                        <a:lnSpc>
                          <a:spcPct val="115000"/>
                        </a:lnSpc>
                        <a:spcAft>
                          <a:spcPts val="800"/>
                        </a:spcAft>
                        <a:buNone/>
                      </a:pPr>
                      <a:r>
                        <a:rPr lang="en-US" sz="1200" kern="0" dirty="0">
                          <a:effectLst/>
                        </a:rPr>
                        <a:t>Theory and data-driven, interdisciplinary, often experimental or evaluative</a:t>
                      </a:r>
                      <a:endParaRPr lang="en-US" sz="1200" kern="100" dirty="0">
                        <a:effectLst/>
                        <a:latin typeface="Aptos" panose="020B0004020202020204" pitchFamily="34" charset="0"/>
                        <a:ea typeface="DengXian" panose="02010600030101010101" pitchFamily="2" charset="-122"/>
                        <a:cs typeface="Arial" panose="020B0604020202020204" pitchFamily="34" charset="0"/>
                      </a:endParaRPr>
                    </a:p>
                  </a:txBody>
                  <a:tcPr marL="9525" marR="9525" marT="9525" marB="9525" anchor="ctr"/>
                </a:tc>
                <a:extLst>
                  <a:ext uri="{0D108BD9-81ED-4DB2-BD59-A6C34878D82A}">
                    <a16:rowId xmlns:a16="http://schemas.microsoft.com/office/drawing/2014/main" val="3287557280"/>
                  </a:ext>
                </a:extLst>
              </a:tr>
            </a:tbl>
          </a:graphicData>
        </a:graphic>
      </p:graphicFrame>
    </p:spTree>
    <p:extLst>
      <p:ext uri="{BB962C8B-B14F-4D97-AF65-F5344CB8AC3E}">
        <p14:creationId xmlns:p14="http://schemas.microsoft.com/office/powerpoint/2010/main" val="8468103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9147A-6689-ECC8-B98C-F966677D0125}"/>
              </a:ext>
            </a:extLst>
          </p:cNvPr>
          <p:cNvSpPr>
            <a:spLocks noGrp="1"/>
          </p:cNvSpPr>
          <p:nvPr>
            <p:ph type="title"/>
          </p:nvPr>
        </p:nvSpPr>
        <p:spPr/>
        <p:txBody>
          <a:bodyPr/>
          <a:lstStyle/>
          <a:p>
            <a:r>
              <a:rPr lang="en-US" sz="3600" dirty="0"/>
              <a:t>Key debates in public policy summarized</a:t>
            </a:r>
          </a:p>
        </p:txBody>
      </p:sp>
      <p:graphicFrame>
        <p:nvGraphicFramePr>
          <p:cNvPr id="4" name="Content Placeholder 3">
            <a:extLst>
              <a:ext uri="{FF2B5EF4-FFF2-40B4-BE49-F238E27FC236}">
                <a16:creationId xmlns:a16="http://schemas.microsoft.com/office/drawing/2014/main" id="{C5A1F6CE-525B-1B21-013E-492C27284D9F}"/>
              </a:ext>
            </a:extLst>
          </p:cNvPr>
          <p:cNvGraphicFramePr>
            <a:graphicFrameLocks noGrp="1"/>
          </p:cNvGraphicFramePr>
          <p:nvPr>
            <p:ph idx="1"/>
            <p:extLst>
              <p:ext uri="{D42A27DB-BD31-4B8C-83A1-F6EECF244321}">
                <p14:modId xmlns:p14="http://schemas.microsoft.com/office/powerpoint/2010/main" val="3088648294"/>
              </p:ext>
            </p:extLst>
          </p:nvPr>
        </p:nvGraphicFramePr>
        <p:xfrm>
          <a:off x="487680" y="1124744"/>
          <a:ext cx="8229600" cy="4896542"/>
        </p:xfrm>
        <a:graphic>
          <a:graphicData uri="http://schemas.openxmlformats.org/drawingml/2006/table">
            <a:tbl>
              <a:tblPr firstRow="1" firstCol="1" bandRow="1">
                <a:tableStyleId>{5C22544A-7EE6-4342-B048-85BDC9FD1C3A}</a:tableStyleId>
              </a:tblPr>
              <a:tblGrid>
                <a:gridCol w="2743200">
                  <a:extLst>
                    <a:ext uri="{9D8B030D-6E8A-4147-A177-3AD203B41FA5}">
                      <a16:colId xmlns:a16="http://schemas.microsoft.com/office/drawing/2014/main" val="3393688726"/>
                    </a:ext>
                  </a:extLst>
                </a:gridCol>
                <a:gridCol w="2743200">
                  <a:extLst>
                    <a:ext uri="{9D8B030D-6E8A-4147-A177-3AD203B41FA5}">
                      <a16:colId xmlns:a16="http://schemas.microsoft.com/office/drawing/2014/main" val="2334907828"/>
                    </a:ext>
                  </a:extLst>
                </a:gridCol>
                <a:gridCol w="2743200">
                  <a:extLst>
                    <a:ext uri="{9D8B030D-6E8A-4147-A177-3AD203B41FA5}">
                      <a16:colId xmlns:a16="http://schemas.microsoft.com/office/drawing/2014/main" val="2276685166"/>
                    </a:ext>
                  </a:extLst>
                </a:gridCol>
              </a:tblGrid>
              <a:tr h="307420">
                <a:tc>
                  <a:txBody>
                    <a:bodyPr/>
                    <a:lstStyle/>
                    <a:p>
                      <a:pPr marL="0" marR="0">
                        <a:lnSpc>
                          <a:spcPct val="115000"/>
                        </a:lnSpc>
                        <a:buNone/>
                      </a:pPr>
                      <a:r>
                        <a:rPr lang="en-US" sz="1200" kern="100">
                          <a:effectLst/>
                        </a:rPr>
                        <a:t>Debate</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Core Tension / Opposing Views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Why It Matters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1417330898"/>
                  </a:ext>
                </a:extLst>
              </a:tr>
              <a:tr h="916648">
                <a:tc>
                  <a:txBody>
                    <a:bodyPr/>
                    <a:lstStyle/>
                    <a:p>
                      <a:pPr marL="0" marR="0">
                        <a:lnSpc>
                          <a:spcPct val="115000"/>
                        </a:lnSpc>
                        <a:buNone/>
                      </a:pPr>
                      <a:r>
                        <a:rPr lang="en-US" sz="1200" kern="100">
                          <a:effectLst/>
                        </a:rPr>
                        <a:t>Public vs. Private Sector Role</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Should services be delivered by government or outsourced to private actors?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Raises issues of accountability, efficiency, and access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55030079"/>
                  </a:ext>
                </a:extLst>
              </a:tr>
              <a:tr h="612079">
                <a:tc>
                  <a:txBody>
                    <a:bodyPr/>
                    <a:lstStyle/>
                    <a:p>
                      <a:pPr marL="0" marR="0">
                        <a:lnSpc>
                          <a:spcPct val="115000"/>
                        </a:lnSpc>
                        <a:buNone/>
                      </a:pPr>
                      <a:r>
                        <a:rPr lang="en-US" sz="1200" kern="100">
                          <a:effectLst/>
                        </a:rPr>
                        <a:t>Centralization vs. Decentralization</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National standards vs. local autonomy</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Influences innovation, adaptability, and equity across regions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3650507284"/>
                  </a:ext>
                </a:extLst>
              </a:tr>
              <a:tr h="612079">
                <a:tc>
                  <a:txBody>
                    <a:bodyPr/>
                    <a:lstStyle/>
                    <a:p>
                      <a:pPr marL="0" marR="0">
                        <a:lnSpc>
                          <a:spcPct val="115000"/>
                        </a:lnSpc>
                        <a:buNone/>
                      </a:pPr>
                      <a:r>
                        <a:rPr lang="en-US" sz="1200" kern="100">
                          <a:effectLst/>
                        </a:rPr>
                        <a:t>Incrementalism vs. Radical Reform</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Small policy steps vs. sweeping change</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Relevant for crises, political gridlock, or systemic injustice</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319408235"/>
                  </a:ext>
                </a:extLst>
              </a:tr>
              <a:tr h="612079">
                <a:tc>
                  <a:txBody>
                    <a:bodyPr/>
                    <a:lstStyle/>
                    <a:p>
                      <a:pPr marL="0" marR="0">
                        <a:lnSpc>
                          <a:spcPct val="115000"/>
                        </a:lnSpc>
                        <a:buNone/>
                      </a:pPr>
                      <a:r>
                        <a:rPr lang="en-US" sz="1200" kern="100">
                          <a:effectLst/>
                        </a:rPr>
                        <a:t>Technocratic Governance vs. Democratic Participation</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Rely on experts and models vs. empower citizen voice and deliberation</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Tension between expertise and legitimacy</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3243800923"/>
                  </a:ext>
                </a:extLst>
              </a:tr>
              <a:tr h="612079">
                <a:tc>
                  <a:txBody>
                    <a:bodyPr/>
                    <a:lstStyle/>
                    <a:p>
                      <a:pPr marL="0" marR="0">
                        <a:lnSpc>
                          <a:spcPct val="115000"/>
                        </a:lnSpc>
                        <a:buNone/>
                      </a:pPr>
                      <a:r>
                        <a:rPr lang="en-US" sz="1200" kern="100">
                          <a:effectLst/>
                        </a:rPr>
                        <a:t>Globalization vs. National Sovereignty in Policy</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Align with global norms (e.g. climate) vs. prioritize national interests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Central in trade, migration, and climate policy</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232446563"/>
                  </a:ext>
                </a:extLst>
              </a:tr>
              <a:tr h="612079">
                <a:tc>
                  <a:txBody>
                    <a:bodyPr/>
                    <a:lstStyle/>
                    <a:p>
                      <a:pPr marL="0" marR="0">
                        <a:lnSpc>
                          <a:spcPct val="115000"/>
                        </a:lnSpc>
                        <a:buNone/>
                      </a:pPr>
                      <a:r>
                        <a:rPr lang="en-US" sz="1200" kern="100">
                          <a:effectLst/>
                        </a:rPr>
                        <a:t>Regulation vs. Innovation</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Government oversight vs. flexibility for new solutions (esp. in tech and biotech)</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Shapes tech policy, data governance, and entrepreneurship</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3605564903"/>
                  </a:ext>
                </a:extLst>
              </a:tr>
              <a:tr h="612079">
                <a:tc>
                  <a:txBody>
                    <a:bodyPr/>
                    <a:lstStyle/>
                    <a:p>
                      <a:pPr marL="0" marR="0">
                        <a:lnSpc>
                          <a:spcPct val="115000"/>
                        </a:lnSpc>
                        <a:buNone/>
                      </a:pPr>
                      <a:r>
                        <a:rPr lang="en-US" sz="1200" kern="100">
                          <a:effectLst/>
                        </a:rPr>
                        <a:t>Individual Responsibility vs. Structural Causes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Focus on behavior change vs. address systemic drivers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dirty="0">
                          <a:effectLst/>
                        </a:rPr>
                        <a:t>Key in health, poverty, education, and criminal justice reform</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3392149284"/>
                  </a:ext>
                </a:extLst>
              </a:tr>
            </a:tbl>
          </a:graphicData>
        </a:graphic>
      </p:graphicFrame>
    </p:spTree>
    <p:extLst>
      <p:ext uri="{BB962C8B-B14F-4D97-AF65-F5344CB8AC3E}">
        <p14:creationId xmlns:p14="http://schemas.microsoft.com/office/powerpoint/2010/main" val="17867669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B1CE2E72-9BE2-2D8F-84BC-211BF36F8B12}"/>
              </a:ext>
            </a:extLst>
          </p:cNvPr>
          <p:cNvGraphicFramePr>
            <a:graphicFrameLocks noGrp="1"/>
          </p:cNvGraphicFramePr>
          <p:nvPr>
            <p:ph idx="1"/>
            <p:extLst>
              <p:ext uri="{D42A27DB-BD31-4B8C-83A1-F6EECF244321}">
                <p14:modId xmlns:p14="http://schemas.microsoft.com/office/powerpoint/2010/main" val="2293552330"/>
              </p:ext>
            </p:extLst>
          </p:nvPr>
        </p:nvGraphicFramePr>
        <p:xfrm>
          <a:off x="457200" y="1124744"/>
          <a:ext cx="8229600" cy="4896544"/>
        </p:xfrm>
        <a:graphic>
          <a:graphicData uri="http://schemas.openxmlformats.org/drawingml/2006/table">
            <a:tbl>
              <a:tblPr firstRow="1" firstCol="1" bandRow="1">
                <a:tableStyleId>{5C22544A-7EE6-4342-B048-85BDC9FD1C3A}</a:tableStyleId>
              </a:tblPr>
              <a:tblGrid>
                <a:gridCol w="2743200">
                  <a:extLst>
                    <a:ext uri="{9D8B030D-6E8A-4147-A177-3AD203B41FA5}">
                      <a16:colId xmlns:a16="http://schemas.microsoft.com/office/drawing/2014/main" val="3886064177"/>
                    </a:ext>
                  </a:extLst>
                </a:gridCol>
                <a:gridCol w="2743200">
                  <a:extLst>
                    <a:ext uri="{9D8B030D-6E8A-4147-A177-3AD203B41FA5}">
                      <a16:colId xmlns:a16="http://schemas.microsoft.com/office/drawing/2014/main" val="4137874402"/>
                    </a:ext>
                  </a:extLst>
                </a:gridCol>
                <a:gridCol w="2743200">
                  <a:extLst>
                    <a:ext uri="{9D8B030D-6E8A-4147-A177-3AD203B41FA5}">
                      <a16:colId xmlns:a16="http://schemas.microsoft.com/office/drawing/2014/main" val="4187903595"/>
                    </a:ext>
                  </a:extLst>
                </a:gridCol>
              </a:tblGrid>
              <a:tr h="307790">
                <a:tc>
                  <a:txBody>
                    <a:bodyPr/>
                    <a:lstStyle/>
                    <a:p>
                      <a:pPr marL="0" marR="0" algn="ctr">
                        <a:lnSpc>
                          <a:spcPct val="115000"/>
                        </a:lnSpc>
                        <a:buNone/>
                      </a:pPr>
                      <a:r>
                        <a:rPr lang="en-US" sz="1200" kern="100">
                          <a:effectLst/>
                        </a:rPr>
                        <a:t>Debate</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lnSpc>
                          <a:spcPct val="115000"/>
                        </a:lnSpc>
                        <a:buNone/>
                      </a:pPr>
                      <a:r>
                        <a:rPr lang="en-US" sz="1200" kern="100">
                          <a:effectLst/>
                        </a:rPr>
                        <a:t>Core Tension / Opposing Views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lnSpc>
                          <a:spcPct val="115000"/>
                        </a:lnSpc>
                        <a:buNone/>
                      </a:pPr>
                      <a:r>
                        <a:rPr lang="en-US" sz="1200" kern="100">
                          <a:effectLst/>
                        </a:rPr>
                        <a:t>Why It Matters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383819700"/>
                  </a:ext>
                </a:extLst>
              </a:tr>
              <a:tr h="917751">
                <a:tc>
                  <a:txBody>
                    <a:bodyPr/>
                    <a:lstStyle/>
                    <a:p>
                      <a:pPr marL="0" marR="0">
                        <a:lnSpc>
                          <a:spcPct val="115000"/>
                        </a:lnSpc>
                        <a:buNone/>
                      </a:pPr>
                      <a:r>
                        <a:rPr lang="en-US" sz="1200" kern="100">
                          <a:effectLst/>
                        </a:rPr>
                        <a:t>Evidence-Based vs. Politics-Driven Policy</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Should policy be guided primarily by data and research? Or by political feasibility and values?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Balances technocratic expertise with democratic legitimacy; affects credibility and outcomes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696578123"/>
                  </a:ext>
                </a:extLst>
              </a:tr>
              <a:tr h="612816">
                <a:tc>
                  <a:txBody>
                    <a:bodyPr/>
                    <a:lstStyle/>
                    <a:p>
                      <a:pPr marL="0" marR="0">
                        <a:lnSpc>
                          <a:spcPct val="115000"/>
                        </a:lnSpc>
                        <a:buNone/>
                      </a:pPr>
                      <a:r>
                        <a:rPr lang="en-US" sz="1200" kern="100">
                          <a:effectLst/>
                        </a:rPr>
                        <a:t>Top-Down vs. Bottom-Up Policymaking</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Centralized control vs. community-led or participatory approaches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Shapes inclusivity, responsiveness, and implementation effectiveness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852008715"/>
                  </a:ext>
                </a:extLst>
              </a:tr>
              <a:tr h="917751">
                <a:tc>
                  <a:txBody>
                    <a:bodyPr/>
                    <a:lstStyle/>
                    <a:p>
                      <a:pPr marL="0" marR="0">
                        <a:lnSpc>
                          <a:spcPct val="115000"/>
                        </a:lnSpc>
                        <a:buNone/>
                      </a:pPr>
                      <a:r>
                        <a:rPr lang="en-US" sz="1200" kern="100">
                          <a:effectLst/>
                        </a:rPr>
                        <a:t>Equity vs. Efficiency</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Should policy prioritize fairness and redistribution, or economic growth and cost-effectiveness?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Core dilemma in health, education, and welfare policy</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252199509"/>
                  </a:ext>
                </a:extLst>
              </a:tr>
              <a:tr h="917751">
                <a:tc>
                  <a:txBody>
                    <a:bodyPr/>
                    <a:lstStyle/>
                    <a:p>
                      <a:pPr marL="0" marR="0">
                        <a:lnSpc>
                          <a:spcPct val="115000"/>
                        </a:lnSpc>
                        <a:buNone/>
                      </a:pPr>
                      <a:r>
                        <a:rPr lang="en-US" sz="1200" kern="100">
                          <a:effectLst/>
                        </a:rPr>
                        <a:t>Universal vs. Targeted Programs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Provide services for all (e.g. public education) vs. focus on the most in need (e.g. food stamps)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Affects social cohesion, stigma, political support, and fiscal sustainability</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072743095"/>
                  </a:ext>
                </a:extLst>
              </a:tr>
              <a:tr h="1222685">
                <a:tc>
                  <a:txBody>
                    <a:bodyPr/>
                    <a:lstStyle/>
                    <a:p>
                      <a:pPr marL="0" marR="0">
                        <a:lnSpc>
                          <a:spcPct val="115000"/>
                        </a:lnSpc>
                        <a:buNone/>
                      </a:pPr>
                      <a:r>
                        <a:rPr lang="en-US" sz="1200" kern="100">
                          <a:effectLst/>
                        </a:rPr>
                        <a:t>Short-Term Wins vs. Long-Term Solutions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Focus on quick results vs. slow, structural change</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dirty="0">
                          <a:effectLst/>
                        </a:rPr>
                        <a:t>Impacts sustainability and resilience, especially in climate and infrastructure policy</a:t>
                      </a:r>
                    </a:p>
                    <a:p>
                      <a:pPr marL="0" marR="0">
                        <a:lnSpc>
                          <a:spcPct val="115000"/>
                        </a:lnSpc>
                        <a:buNone/>
                      </a:pPr>
                      <a:r>
                        <a:rPr lang="en-US" sz="1200" kern="100" dirty="0">
                          <a:effectLst/>
                        </a:rPr>
                        <a:t> </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233205833"/>
                  </a:ext>
                </a:extLst>
              </a:tr>
            </a:tbl>
          </a:graphicData>
        </a:graphic>
      </p:graphicFrame>
      <p:sp>
        <p:nvSpPr>
          <p:cNvPr id="4" name="Title 1">
            <a:extLst>
              <a:ext uri="{FF2B5EF4-FFF2-40B4-BE49-F238E27FC236}">
                <a16:creationId xmlns:a16="http://schemas.microsoft.com/office/drawing/2014/main" id="{08252297-ADF8-1A1A-824F-A88775D0A60D}"/>
              </a:ext>
            </a:extLst>
          </p:cNvPr>
          <p:cNvSpPr>
            <a:spLocks noGrp="1"/>
          </p:cNvSpPr>
          <p:nvPr>
            <p:ph type="title"/>
          </p:nvPr>
        </p:nvSpPr>
        <p:spPr/>
        <p:txBody>
          <a:bodyPr/>
          <a:lstStyle/>
          <a:p>
            <a:r>
              <a:rPr lang="en-US" dirty="0"/>
              <a:t>Key debates summarized (continued)</a:t>
            </a:r>
          </a:p>
        </p:txBody>
      </p:sp>
    </p:spTree>
    <p:extLst>
      <p:ext uri="{BB962C8B-B14F-4D97-AF65-F5344CB8AC3E}">
        <p14:creationId xmlns:p14="http://schemas.microsoft.com/office/powerpoint/2010/main" val="33643228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57ACEC-0ED5-0FB5-B96E-89C8D858738B}"/>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8BE230-6D5E-5429-FDC8-702BFC97954B}"/>
              </a:ext>
            </a:extLst>
          </p:cNvPr>
          <p:cNvSpPr>
            <a:spLocks noGrp="1"/>
          </p:cNvSpPr>
          <p:nvPr>
            <p:ph idx="1"/>
          </p:nvPr>
        </p:nvSpPr>
        <p:spPr>
          <a:xfrm>
            <a:off x="539552" y="620688"/>
            <a:ext cx="8229600" cy="2736304"/>
          </a:xfrm>
        </p:spPr>
        <p:txBody>
          <a:bodyPr/>
          <a:lstStyle/>
          <a:p>
            <a:pPr marL="0" indent="0" algn="ctr">
              <a:buNone/>
            </a:pPr>
            <a:r>
              <a:rPr lang="en-US" sz="6000" dirty="0"/>
              <a:t>I ❤️ ICU</a:t>
            </a:r>
          </a:p>
        </p:txBody>
      </p:sp>
      <p:pic>
        <p:nvPicPr>
          <p:cNvPr id="5122" name="Picture 2" descr="Photo">
            <a:extLst>
              <a:ext uri="{FF2B5EF4-FFF2-40B4-BE49-F238E27FC236}">
                <a16:creationId xmlns:a16="http://schemas.microsoft.com/office/drawing/2014/main" id="{A67AB549-D240-2F87-91BA-BDB5838F0D1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1880829"/>
            <a:ext cx="6858000" cy="3240360"/>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2">
            <a:extLst>
              <a:ext uri="{FF2B5EF4-FFF2-40B4-BE49-F238E27FC236}">
                <a16:creationId xmlns:a16="http://schemas.microsoft.com/office/drawing/2014/main" id="{A09649B0-2899-06EF-AEB8-A44E1E2348DF}"/>
              </a:ext>
            </a:extLst>
          </p:cNvPr>
          <p:cNvSpPr txBox="1">
            <a:spLocks/>
          </p:cNvSpPr>
          <p:nvPr/>
        </p:nvSpPr>
        <p:spPr bwMode="auto">
          <a:xfrm>
            <a:off x="683568" y="5121189"/>
            <a:ext cx="8229600" cy="27363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1"/>
              </a:buClr>
              <a:buSzPct val="65000"/>
              <a:buFont typeface="Wingdings" pitchFamily="2" charset="2"/>
              <a:buChar char="n"/>
              <a:defRPr kumimoji="1"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kumimoji="1" sz="2600">
                <a:solidFill>
                  <a:schemeClr val="tx1"/>
                </a:solidFill>
                <a:latin typeface="+mn-lt"/>
                <a:ea typeface="+mn-ea"/>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kumimoji="1" sz="2200">
                <a:solidFill>
                  <a:schemeClr val="tx1"/>
                </a:solidFill>
                <a:latin typeface="+mn-lt"/>
                <a:ea typeface="+mn-ea"/>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kumimoji="1" sz="2000">
                <a:solidFill>
                  <a:schemeClr val="tx1"/>
                </a:solidFill>
                <a:latin typeface="+mn-lt"/>
                <a:ea typeface="+mn-ea"/>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kumimoji="1" sz="2000">
                <a:solidFill>
                  <a:schemeClr val="tx1"/>
                </a:solidFill>
                <a:latin typeface="+mn-lt"/>
                <a:ea typeface="+mn-ea"/>
              </a:defRPr>
            </a:lvl5pPr>
            <a:lvl6pPr marL="2138363" indent="-339725" algn="l" rtl="0" fontAlgn="base">
              <a:spcBef>
                <a:spcPct val="20000"/>
              </a:spcBef>
              <a:spcAft>
                <a:spcPct val="0"/>
              </a:spcAft>
              <a:buClr>
                <a:schemeClr val="accent1"/>
              </a:buClr>
              <a:buSzPct val="75000"/>
              <a:buFont typeface="Wingdings" pitchFamily="-110" charset="2"/>
              <a:buChar char="§"/>
              <a:defRPr kumimoji="1" sz="2000">
                <a:solidFill>
                  <a:schemeClr val="tx1"/>
                </a:solidFill>
                <a:latin typeface="+mn-lt"/>
                <a:ea typeface="+mn-ea"/>
              </a:defRPr>
            </a:lvl6pPr>
            <a:lvl7pPr marL="2595563" indent="-339725" algn="l" rtl="0" fontAlgn="base">
              <a:spcBef>
                <a:spcPct val="20000"/>
              </a:spcBef>
              <a:spcAft>
                <a:spcPct val="0"/>
              </a:spcAft>
              <a:buClr>
                <a:schemeClr val="accent1"/>
              </a:buClr>
              <a:buSzPct val="75000"/>
              <a:buFont typeface="Wingdings" pitchFamily="-110" charset="2"/>
              <a:buChar char="§"/>
              <a:defRPr kumimoji="1" sz="2000">
                <a:solidFill>
                  <a:schemeClr val="tx1"/>
                </a:solidFill>
                <a:latin typeface="+mn-lt"/>
                <a:ea typeface="+mn-ea"/>
              </a:defRPr>
            </a:lvl7pPr>
            <a:lvl8pPr marL="3052763" indent="-339725" algn="l" rtl="0" fontAlgn="base">
              <a:spcBef>
                <a:spcPct val="20000"/>
              </a:spcBef>
              <a:spcAft>
                <a:spcPct val="0"/>
              </a:spcAft>
              <a:buClr>
                <a:schemeClr val="accent1"/>
              </a:buClr>
              <a:buSzPct val="75000"/>
              <a:buFont typeface="Wingdings" pitchFamily="-110" charset="2"/>
              <a:buChar char="§"/>
              <a:defRPr kumimoji="1" sz="2000">
                <a:solidFill>
                  <a:schemeClr val="tx1"/>
                </a:solidFill>
                <a:latin typeface="+mn-lt"/>
                <a:ea typeface="+mn-ea"/>
              </a:defRPr>
            </a:lvl8pPr>
            <a:lvl9pPr marL="3509963" indent="-339725" algn="l" rtl="0" fontAlgn="base">
              <a:spcBef>
                <a:spcPct val="20000"/>
              </a:spcBef>
              <a:spcAft>
                <a:spcPct val="0"/>
              </a:spcAft>
              <a:buClr>
                <a:schemeClr val="accent1"/>
              </a:buClr>
              <a:buSzPct val="75000"/>
              <a:buFont typeface="Wingdings" pitchFamily="-110" charset="2"/>
              <a:buChar char="§"/>
              <a:defRPr kumimoji="1" sz="2000">
                <a:solidFill>
                  <a:schemeClr val="tx1"/>
                </a:solidFill>
                <a:latin typeface="+mn-lt"/>
                <a:ea typeface="+mn-ea"/>
              </a:defRPr>
            </a:lvl9pPr>
          </a:lstStyle>
          <a:p>
            <a:pPr marL="0" indent="0" algn="ctr">
              <a:buFont typeface="Wingdings" pitchFamily="2" charset="2"/>
              <a:buNone/>
            </a:pPr>
            <a:r>
              <a:rPr lang="en-US" sz="6000" kern="0" dirty="0"/>
              <a:t>Please join me </a:t>
            </a:r>
            <a:r>
              <a:rPr lang="en-US" sz="6000" kern="0" dirty="0">
                <a:sym typeface="Wingdings" pitchFamily="2" charset="2"/>
              </a:rPr>
              <a:t> </a:t>
            </a:r>
            <a:endParaRPr lang="en-US" sz="6000" kern="0" dirty="0"/>
          </a:p>
        </p:txBody>
      </p:sp>
    </p:spTree>
    <p:extLst>
      <p:ext uri="{BB962C8B-B14F-4D97-AF65-F5344CB8AC3E}">
        <p14:creationId xmlns:p14="http://schemas.microsoft.com/office/powerpoint/2010/main" val="2087839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4F249-33D9-8932-2300-A71F4037CBBC}"/>
              </a:ext>
            </a:extLst>
          </p:cNvPr>
          <p:cNvSpPr>
            <a:spLocks noGrp="1"/>
          </p:cNvSpPr>
          <p:nvPr>
            <p:ph type="title"/>
          </p:nvPr>
        </p:nvSpPr>
        <p:spPr/>
        <p:txBody>
          <a:bodyPr/>
          <a:lstStyle/>
          <a:p>
            <a:r>
              <a:rPr lang="en-US" dirty="0"/>
              <a:t>Appendix </a:t>
            </a:r>
          </a:p>
        </p:txBody>
      </p:sp>
      <p:sp>
        <p:nvSpPr>
          <p:cNvPr id="3" name="Content Placeholder 2">
            <a:extLst>
              <a:ext uri="{FF2B5EF4-FFF2-40B4-BE49-F238E27FC236}">
                <a16:creationId xmlns:a16="http://schemas.microsoft.com/office/drawing/2014/main" id="{B037E18B-64E3-4FB8-0166-F5ABC88EF384}"/>
              </a:ext>
            </a:extLst>
          </p:cNvPr>
          <p:cNvSpPr>
            <a:spLocks noGrp="1"/>
          </p:cNvSpPr>
          <p:nvPr>
            <p:ph idx="1"/>
          </p:nvPr>
        </p:nvSpPr>
        <p:spPr/>
        <p:txBody>
          <a:bodyPr/>
          <a:lstStyle/>
          <a:p>
            <a:r>
              <a:rPr lang="en-US" dirty="0"/>
              <a:t>Some useful places to look for interesting, evidence-based scholarship: </a:t>
            </a:r>
          </a:p>
        </p:txBody>
      </p:sp>
    </p:spTree>
    <p:extLst>
      <p:ext uri="{BB962C8B-B14F-4D97-AF65-F5344CB8AC3E}">
        <p14:creationId xmlns:p14="http://schemas.microsoft.com/office/powerpoint/2010/main" val="34060014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F28C9B-B0F3-203E-8124-548E5D124AA0}"/>
              </a:ext>
            </a:extLst>
          </p:cNvPr>
          <p:cNvSpPr>
            <a:spLocks noGrp="1"/>
          </p:cNvSpPr>
          <p:nvPr>
            <p:ph type="title"/>
          </p:nvPr>
        </p:nvSpPr>
        <p:spPr/>
        <p:txBody>
          <a:bodyPr/>
          <a:lstStyle/>
          <a:p>
            <a:r>
              <a:rPr lang="en-US"/>
              <a:t>What are the flagship journals in Public Policy? </a:t>
            </a:r>
            <a:endParaRPr lang="en-US" dirty="0"/>
          </a:p>
        </p:txBody>
      </p:sp>
      <p:graphicFrame>
        <p:nvGraphicFramePr>
          <p:cNvPr id="4" name="Content Placeholder 3">
            <a:extLst>
              <a:ext uri="{FF2B5EF4-FFF2-40B4-BE49-F238E27FC236}">
                <a16:creationId xmlns:a16="http://schemas.microsoft.com/office/drawing/2014/main" id="{67CFD57C-91B8-2B1E-9592-AACD74C27B37}"/>
              </a:ext>
            </a:extLst>
          </p:cNvPr>
          <p:cNvGraphicFramePr>
            <a:graphicFrameLocks noGrp="1"/>
          </p:cNvGraphicFramePr>
          <p:nvPr>
            <p:ph idx="1"/>
            <p:extLst>
              <p:ext uri="{D42A27DB-BD31-4B8C-83A1-F6EECF244321}">
                <p14:modId xmlns:p14="http://schemas.microsoft.com/office/powerpoint/2010/main" val="73784385"/>
              </p:ext>
            </p:extLst>
          </p:nvPr>
        </p:nvGraphicFramePr>
        <p:xfrm>
          <a:off x="457201" y="1543685"/>
          <a:ext cx="8229600" cy="5036504"/>
        </p:xfrm>
        <a:graphic>
          <a:graphicData uri="http://schemas.openxmlformats.org/drawingml/2006/table">
            <a:tbl>
              <a:tblPr firstRow="1" firstCol="1" bandRow="1">
                <a:tableStyleId>{5C22544A-7EE6-4342-B048-85BDC9FD1C3A}</a:tableStyleId>
              </a:tblPr>
              <a:tblGrid>
                <a:gridCol w="2743200">
                  <a:extLst>
                    <a:ext uri="{9D8B030D-6E8A-4147-A177-3AD203B41FA5}">
                      <a16:colId xmlns:a16="http://schemas.microsoft.com/office/drawing/2014/main" val="4255544987"/>
                    </a:ext>
                  </a:extLst>
                </a:gridCol>
                <a:gridCol w="2743200">
                  <a:extLst>
                    <a:ext uri="{9D8B030D-6E8A-4147-A177-3AD203B41FA5}">
                      <a16:colId xmlns:a16="http://schemas.microsoft.com/office/drawing/2014/main" val="97237737"/>
                    </a:ext>
                  </a:extLst>
                </a:gridCol>
                <a:gridCol w="2743200">
                  <a:extLst>
                    <a:ext uri="{9D8B030D-6E8A-4147-A177-3AD203B41FA5}">
                      <a16:colId xmlns:a16="http://schemas.microsoft.com/office/drawing/2014/main" val="612562240"/>
                    </a:ext>
                  </a:extLst>
                </a:gridCol>
              </a:tblGrid>
              <a:tr h="210701">
                <a:tc>
                  <a:txBody>
                    <a:bodyPr/>
                    <a:lstStyle/>
                    <a:p>
                      <a:pPr marL="0" marR="0" algn="ctr">
                        <a:lnSpc>
                          <a:spcPct val="115000"/>
                        </a:lnSpc>
                        <a:buNone/>
                      </a:pPr>
                      <a:r>
                        <a:rPr lang="en-US" sz="1100" kern="100">
                          <a:effectLst/>
                        </a:rPr>
                        <a:t>Journal Name</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gn="ctr">
                        <a:lnSpc>
                          <a:spcPct val="115000"/>
                        </a:lnSpc>
                        <a:buNone/>
                      </a:pPr>
                      <a:r>
                        <a:rPr lang="en-US" sz="1100" kern="100">
                          <a:effectLst/>
                        </a:rPr>
                        <a:t>Publisher / Affiliation</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gn="ctr">
                        <a:lnSpc>
                          <a:spcPct val="115000"/>
                        </a:lnSpc>
                        <a:buNone/>
                      </a:pPr>
                      <a:r>
                        <a:rPr lang="en-US" sz="1100" kern="100">
                          <a:effectLst/>
                        </a:rPr>
                        <a:t>Focus / Description</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extLst>
                  <a:ext uri="{0D108BD9-81ED-4DB2-BD59-A6C34878D82A}">
                    <a16:rowId xmlns:a16="http://schemas.microsoft.com/office/drawing/2014/main" val="3022552639"/>
                  </a:ext>
                </a:extLst>
              </a:tr>
              <a:tr h="629003">
                <a:tc>
                  <a:txBody>
                    <a:bodyPr/>
                    <a:lstStyle/>
                    <a:p>
                      <a:pPr marL="0" marR="0">
                        <a:lnSpc>
                          <a:spcPct val="115000"/>
                        </a:lnSpc>
                        <a:buNone/>
                      </a:pPr>
                      <a:r>
                        <a:rPr lang="en-US" sz="1100" kern="100">
                          <a:effectLst/>
                        </a:rPr>
                        <a:t>Policy Studies Journal (PSJ)</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nSpc>
                          <a:spcPct val="115000"/>
                        </a:lnSpc>
                        <a:buNone/>
                      </a:pPr>
                      <a:r>
                        <a:rPr lang="en-US" sz="1100" kern="100">
                          <a:effectLst/>
                        </a:rPr>
                        <a:t>Wiley / Policy Studies Organization</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nSpc>
                          <a:spcPct val="115000"/>
                        </a:lnSpc>
                        <a:buNone/>
                      </a:pPr>
                      <a:r>
                        <a:rPr lang="en-US" sz="1100" kern="100" dirty="0">
                          <a:effectLst/>
                        </a:rPr>
                        <a:t>Leading journal focusing on policy theory, process, and empirical studies across policy areas.</a:t>
                      </a:r>
                      <a:endParaRPr lang="en-US" sz="1100" kern="100" dirty="0">
                        <a:effectLst/>
                        <a:latin typeface="Times New Roman" panose="02020603050405020304" pitchFamily="18" charset="0"/>
                        <a:ea typeface="Times New Roman" panose="02020603050405020304" pitchFamily="18" charset="0"/>
                      </a:endParaRPr>
                    </a:p>
                  </a:txBody>
                  <a:tcPr marL="8509" marR="8509" marT="8509" marB="8509" anchor="ctr"/>
                </a:tc>
                <a:extLst>
                  <a:ext uri="{0D108BD9-81ED-4DB2-BD59-A6C34878D82A}">
                    <a16:rowId xmlns:a16="http://schemas.microsoft.com/office/drawing/2014/main" val="360232103"/>
                  </a:ext>
                </a:extLst>
              </a:tr>
              <a:tr h="419818">
                <a:tc>
                  <a:txBody>
                    <a:bodyPr/>
                    <a:lstStyle/>
                    <a:p>
                      <a:pPr marL="0" marR="0">
                        <a:lnSpc>
                          <a:spcPct val="115000"/>
                        </a:lnSpc>
                        <a:buNone/>
                      </a:pPr>
                      <a:r>
                        <a:rPr lang="en-US" sz="1100" kern="100">
                          <a:effectLst/>
                        </a:rPr>
                        <a:t>Journal of Public Policy (JPP)</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nSpc>
                          <a:spcPct val="115000"/>
                        </a:lnSpc>
                        <a:buNone/>
                      </a:pPr>
                      <a:r>
                        <a:rPr lang="en-US" sz="1100" kern="100">
                          <a:effectLst/>
                        </a:rPr>
                        <a:t>Cambridge University Press</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nSpc>
                          <a:spcPct val="115000"/>
                        </a:lnSpc>
                        <a:buNone/>
                      </a:pPr>
                      <a:r>
                        <a:rPr lang="en-US" sz="1100" kern="100">
                          <a:effectLst/>
                        </a:rPr>
                        <a:t>Covers policy theory, design, implementation, and evaluation globally.</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extLst>
                  <a:ext uri="{0D108BD9-81ED-4DB2-BD59-A6C34878D82A}">
                    <a16:rowId xmlns:a16="http://schemas.microsoft.com/office/drawing/2014/main" val="151448999"/>
                  </a:ext>
                </a:extLst>
              </a:tr>
              <a:tr h="419818">
                <a:tc>
                  <a:txBody>
                    <a:bodyPr/>
                    <a:lstStyle/>
                    <a:p>
                      <a:pPr marL="0" marR="0">
                        <a:lnSpc>
                          <a:spcPct val="115000"/>
                        </a:lnSpc>
                        <a:buNone/>
                      </a:pPr>
                      <a:r>
                        <a:rPr lang="en-US" sz="1100" kern="100">
                          <a:effectLst/>
                        </a:rPr>
                        <a:t>Review of Policy Research (RPR)</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nSpc>
                          <a:spcPct val="115000"/>
                        </a:lnSpc>
                        <a:buNone/>
                      </a:pPr>
                      <a:r>
                        <a:rPr lang="en-US" sz="1100" kern="100">
                          <a:effectLst/>
                        </a:rPr>
                        <a:t>Wiley / Policy Studies Organization</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nSpc>
                          <a:spcPct val="115000"/>
                        </a:lnSpc>
                        <a:buNone/>
                      </a:pPr>
                      <a:r>
                        <a:rPr lang="en-US" sz="1100" kern="100">
                          <a:effectLst/>
                        </a:rPr>
                        <a:t>Focuses on the intersection of science, technology, and public policy.</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extLst>
                  <a:ext uri="{0D108BD9-81ED-4DB2-BD59-A6C34878D82A}">
                    <a16:rowId xmlns:a16="http://schemas.microsoft.com/office/drawing/2014/main" val="988732550"/>
                  </a:ext>
                </a:extLst>
              </a:tr>
              <a:tr h="419886">
                <a:tc>
                  <a:txBody>
                    <a:bodyPr/>
                    <a:lstStyle/>
                    <a:p>
                      <a:pPr marL="0" marR="0">
                        <a:lnSpc>
                          <a:spcPct val="115000"/>
                        </a:lnSpc>
                        <a:buNone/>
                      </a:pPr>
                      <a:r>
                        <a:rPr lang="en-US" sz="1100" kern="100">
                          <a:effectLst/>
                        </a:rPr>
                        <a:t>Journal of Policy Analysis and Management (JPAM)</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nSpc>
                          <a:spcPct val="115000"/>
                        </a:lnSpc>
                        <a:buNone/>
                      </a:pPr>
                      <a:r>
                        <a:rPr lang="en-US" sz="1100" kern="100">
                          <a:effectLst/>
                        </a:rPr>
                        <a:t>Wiley / Association for Public Policy Analysis &amp; Management (APPAM)</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nSpc>
                          <a:spcPct val="115000"/>
                        </a:lnSpc>
                        <a:buNone/>
                      </a:pPr>
                      <a:r>
                        <a:rPr lang="en-US" sz="1100" kern="100">
                          <a:effectLst/>
                        </a:rPr>
                        <a:t>Highly respected; bridges academic research and policy practice.</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extLst>
                  <a:ext uri="{0D108BD9-81ED-4DB2-BD59-A6C34878D82A}">
                    <a16:rowId xmlns:a16="http://schemas.microsoft.com/office/drawing/2014/main" val="852872325"/>
                  </a:ext>
                </a:extLst>
              </a:tr>
              <a:tr h="419818">
                <a:tc>
                  <a:txBody>
                    <a:bodyPr/>
                    <a:lstStyle/>
                    <a:p>
                      <a:pPr marL="0" marR="0">
                        <a:lnSpc>
                          <a:spcPct val="115000"/>
                        </a:lnSpc>
                        <a:buNone/>
                      </a:pPr>
                      <a:r>
                        <a:rPr lang="en-US" sz="1100" kern="100">
                          <a:effectLst/>
                        </a:rPr>
                        <a:t>Governance</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nSpc>
                          <a:spcPct val="115000"/>
                        </a:lnSpc>
                        <a:buNone/>
                      </a:pPr>
                      <a:r>
                        <a:rPr lang="en-US" sz="1100" kern="100">
                          <a:effectLst/>
                        </a:rPr>
                        <a:t>Wiley / IPSA Research Committee on the Structure and Organization of Government</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nSpc>
                          <a:spcPct val="115000"/>
                        </a:lnSpc>
                        <a:buNone/>
                      </a:pPr>
                      <a:r>
                        <a:rPr lang="en-US" sz="1100" kern="100">
                          <a:effectLst/>
                        </a:rPr>
                        <a:t>Covers comparative public policy, institutions, and governance.</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extLst>
                  <a:ext uri="{0D108BD9-81ED-4DB2-BD59-A6C34878D82A}">
                    <a16:rowId xmlns:a16="http://schemas.microsoft.com/office/drawing/2014/main" val="2328623514"/>
                  </a:ext>
                </a:extLst>
              </a:tr>
              <a:tr h="419818">
                <a:tc>
                  <a:txBody>
                    <a:bodyPr/>
                    <a:lstStyle/>
                    <a:p>
                      <a:pPr marL="0" marR="0">
                        <a:lnSpc>
                          <a:spcPct val="115000"/>
                        </a:lnSpc>
                        <a:buNone/>
                      </a:pPr>
                      <a:r>
                        <a:rPr lang="en-US" sz="1100" kern="100">
                          <a:effectLst/>
                        </a:rPr>
                        <a:t>Policy &amp; Politics</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nSpc>
                          <a:spcPct val="115000"/>
                        </a:lnSpc>
                        <a:buNone/>
                      </a:pPr>
                      <a:r>
                        <a:rPr lang="en-US" sz="1100" kern="100">
                          <a:effectLst/>
                        </a:rPr>
                        <a:t>Bristol University Press</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nSpc>
                          <a:spcPct val="115000"/>
                        </a:lnSpc>
                        <a:buNone/>
                      </a:pPr>
                      <a:r>
                        <a:rPr lang="en-US" sz="1100" kern="100">
                          <a:effectLst/>
                        </a:rPr>
                        <a:t>Interdisciplinary journal emphasizing theory and practice in policy research.</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extLst>
                  <a:ext uri="{0D108BD9-81ED-4DB2-BD59-A6C34878D82A}">
                    <a16:rowId xmlns:a16="http://schemas.microsoft.com/office/drawing/2014/main" val="3230583498"/>
                  </a:ext>
                </a:extLst>
              </a:tr>
              <a:tr h="629003">
                <a:tc>
                  <a:txBody>
                    <a:bodyPr/>
                    <a:lstStyle/>
                    <a:p>
                      <a:pPr marL="0" marR="0">
                        <a:lnSpc>
                          <a:spcPct val="115000"/>
                        </a:lnSpc>
                        <a:buNone/>
                      </a:pPr>
                      <a:r>
                        <a:rPr lang="en-US" sz="1100" kern="100">
                          <a:effectLst/>
                        </a:rPr>
                        <a:t>Public Administration Review (PAR)</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nSpc>
                          <a:spcPct val="115000"/>
                        </a:lnSpc>
                        <a:buNone/>
                      </a:pPr>
                      <a:r>
                        <a:rPr lang="en-US" sz="1100" kern="100">
                          <a:effectLst/>
                        </a:rPr>
                        <a:t>Wiley / American Society for Public Administration</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nSpc>
                          <a:spcPct val="115000"/>
                        </a:lnSpc>
                        <a:buNone/>
                      </a:pPr>
                      <a:r>
                        <a:rPr lang="en-US" sz="1100" kern="100">
                          <a:effectLst/>
                        </a:rPr>
                        <a:t>Includes public policy and public administration research; practitioner-oriented.</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extLst>
                  <a:ext uri="{0D108BD9-81ED-4DB2-BD59-A6C34878D82A}">
                    <a16:rowId xmlns:a16="http://schemas.microsoft.com/office/drawing/2014/main" val="829032230"/>
                  </a:ext>
                </a:extLst>
              </a:tr>
              <a:tr h="419818">
                <a:tc>
                  <a:txBody>
                    <a:bodyPr/>
                    <a:lstStyle/>
                    <a:p>
                      <a:pPr marL="0" marR="0">
                        <a:lnSpc>
                          <a:spcPct val="115000"/>
                        </a:lnSpc>
                        <a:buNone/>
                      </a:pPr>
                      <a:r>
                        <a:rPr lang="en-US" sz="1100" kern="100">
                          <a:effectLst/>
                        </a:rPr>
                        <a:t>Public Policy and Administration</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nSpc>
                          <a:spcPct val="115000"/>
                        </a:lnSpc>
                        <a:buNone/>
                      </a:pPr>
                      <a:r>
                        <a:rPr lang="en-US" sz="1100" kern="100">
                          <a:effectLst/>
                        </a:rPr>
                        <a:t>SAGE</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nSpc>
                          <a:spcPct val="115000"/>
                        </a:lnSpc>
                        <a:buNone/>
                      </a:pPr>
                      <a:r>
                        <a:rPr lang="en-US" sz="1100" kern="100">
                          <a:effectLst/>
                        </a:rPr>
                        <a:t>Focuses on public policy, management, and administrative reforms.</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extLst>
                  <a:ext uri="{0D108BD9-81ED-4DB2-BD59-A6C34878D82A}">
                    <a16:rowId xmlns:a16="http://schemas.microsoft.com/office/drawing/2014/main" val="2763364905"/>
                  </a:ext>
                </a:extLst>
              </a:tr>
              <a:tr h="419818">
                <a:tc>
                  <a:txBody>
                    <a:bodyPr/>
                    <a:lstStyle/>
                    <a:p>
                      <a:pPr marL="0" marR="0">
                        <a:lnSpc>
                          <a:spcPct val="115000"/>
                        </a:lnSpc>
                        <a:buNone/>
                      </a:pPr>
                      <a:r>
                        <a:rPr lang="en-US" sz="1100" kern="100">
                          <a:effectLst/>
                        </a:rPr>
                        <a:t>Evidence &amp; Policy</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nSpc>
                          <a:spcPct val="115000"/>
                        </a:lnSpc>
                        <a:buNone/>
                      </a:pPr>
                      <a:r>
                        <a:rPr lang="en-US" sz="1100" kern="100">
                          <a:effectLst/>
                        </a:rPr>
                        <a:t>Policy Press</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nSpc>
                          <a:spcPct val="115000"/>
                        </a:lnSpc>
                        <a:buNone/>
                      </a:pPr>
                      <a:r>
                        <a:rPr lang="en-US" sz="1100" kern="100">
                          <a:effectLst/>
                        </a:rPr>
                        <a:t>Emphasizes evidence-informed policy-making and knowledge use in government.</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extLst>
                  <a:ext uri="{0D108BD9-81ED-4DB2-BD59-A6C34878D82A}">
                    <a16:rowId xmlns:a16="http://schemas.microsoft.com/office/drawing/2014/main" val="4118819195"/>
                  </a:ext>
                </a:extLst>
              </a:tr>
              <a:tr h="629003">
                <a:tc>
                  <a:txBody>
                    <a:bodyPr/>
                    <a:lstStyle/>
                    <a:p>
                      <a:pPr marL="0" marR="0">
                        <a:lnSpc>
                          <a:spcPct val="115000"/>
                        </a:lnSpc>
                        <a:buNone/>
                      </a:pPr>
                      <a:r>
                        <a:rPr lang="en-US" sz="1100" kern="100">
                          <a:effectLst/>
                        </a:rPr>
                        <a:t>Policy Sciences</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nSpc>
                          <a:spcPct val="115000"/>
                        </a:lnSpc>
                        <a:buNone/>
                      </a:pPr>
                      <a:r>
                        <a:rPr lang="en-US" sz="1100" kern="100">
                          <a:effectLst/>
                        </a:rPr>
                        <a:t>Springer</a:t>
                      </a:r>
                      <a:endParaRPr lang="en-US" sz="1100" kern="100">
                        <a:effectLst/>
                        <a:latin typeface="Times New Roman" panose="02020603050405020304" pitchFamily="18" charset="0"/>
                        <a:ea typeface="Times New Roman" panose="02020603050405020304" pitchFamily="18" charset="0"/>
                      </a:endParaRPr>
                    </a:p>
                  </a:txBody>
                  <a:tcPr marL="8509" marR="8509" marT="8509" marB="8509" anchor="ctr"/>
                </a:tc>
                <a:tc>
                  <a:txBody>
                    <a:bodyPr/>
                    <a:lstStyle/>
                    <a:p>
                      <a:pPr marL="0" marR="0">
                        <a:lnSpc>
                          <a:spcPct val="115000"/>
                        </a:lnSpc>
                        <a:buNone/>
                      </a:pPr>
                      <a:r>
                        <a:rPr lang="en-US" sz="1100" kern="100" dirty="0">
                          <a:effectLst/>
                        </a:rPr>
                        <a:t>Theoretical and normative approaches to policy research; influenced by the policy sciences tradition (e.g., Lasswell).</a:t>
                      </a:r>
                      <a:endParaRPr lang="en-US" sz="1100" kern="100" dirty="0">
                        <a:effectLst/>
                        <a:latin typeface="Times New Roman" panose="02020603050405020304" pitchFamily="18" charset="0"/>
                        <a:ea typeface="Times New Roman" panose="02020603050405020304" pitchFamily="18" charset="0"/>
                      </a:endParaRPr>
                    </a:p>
                  </a:txBody>
                  <a:tcPr marL="8509" marR="8509" marT="8509" marB="8509" anchor="ctr"/>
                </a:tc>
                <a:extLst>
                  <a:ext uri="{0D108BD9-81ED-4DB2-BD59-A6C34878D82A}">
                    <a16:rowId xmlns:a16="http://schemas.microsoft.com/office/drawing/2014/main" val="2877686395"/>
                  </a:ext>
                </a:extLst>
              </a:tr>
            </a:tbl>
          </a:graphicData>
        </a:graphic>
      </p:graphicFrame>
    </p:spTree>
    <p:extLst>
      <p:ext uri="{BB962C8B-B14F-4D97-AF65-F5344CB8AC3E}">
        <p14:creationId xmlns:p14="http://schemas.microsoft.com/office/powerpoint/2010/main" val="13376973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90AA449-8130-2B5F-1CBC-A7CC28B4D1B6}"/>
              </a:ext>
            </a:extLst>
          </p:cNvPr>
          <p:cNvSpPr>
            <a:spLocks noGrp="1"/>
          </p:cNvSpPr>
          <p:nvPr>
            <p:ph type="title"/>
          </p:nvPr>
        </p:nvSpPr>
        <p:spPr/>
        <p:txBody>
          <a:bodyPr/>
          <a:lstStyle/>
          <a:p>
            <a:r>
              <a:rPr lang="en-US"/>
              <a:t>What are the flagship journals in Political Science? </a:t>
            </a:r>
            <a:endParaRPr lang="en-US" dirty="0"/>
          </a:p>
        </p:txBody>
      </p:sp>
      <p:graphicFrame>
        <p:nvGraphicFramePr>
          <p:cNvPr id="7" name="Content Placeholder 6">
            <a:extLst>
              <a:ext uri="{FF2B5EF4-FFF2-40B4-BE49-F238E27FC236}">
                <a16:creationId xmlns:a16="http://schemas.microsoft.com/office/drawing/2014/main" id="{FC5EABD5-467A-8768-A187-46E042C7CC97}"/>
              </a:ext>
            </a:extLst>
          </p:cNvPr>
          <p:cNvGraphicFramePr>
            <a:graphicFrameLocks noGrp="1"/>
          </p:cNvGraphicFramePr>
          <p:nvPr>
            <p:ph idx="1"/>
            <p:extLst>
              <p:ext uri="{D42A27DB-BD31-4B8C-83A1-F6EECF244321}">
                <p14:modId xmlns:p14="http://schemas.microsoft.com/office/powerpoint/2010/main" val="2178972192"/>
              </p:ext>
            </p:extLst>
          </p:nvPr>
        </p:nvGraphicFramePr>
        <p:xfrm>
          <a:off x="457200" y="2175286"/>
          <a:ext cx="8229600" cy="3799777"/>
        </p:xfrm>
        <a:graphic>
          <a:graphicData uri="http://schemas.openxmlformats.org/drawingml/2006/table">
            <a:tbl>
              <a:tblPr firstRow="1" firstCol="1" bandRow="1">
                <a:tableStyleId>{5C22544A-7EE6-4342-B048-85BDC9FD1C3A}</a:tableStyleId>
              </a:tblPr>
              <a:tblGrid>
                <a:gridCol w="2743200">
                  <a:extLst>
                    <a:ext uri="{9D8B030D-6E8A-4147-A177-3AD203B41FA5}">
                      <a16:colId xmlns:a16="http://schemas.microsoft.com/office/drawing/2014/main" val="3057103704"/>
                    </a:ext>
                  </a:extLst>
                </a:gridCol>
                <a:gridCol w="2743200">
                  <a:extLst>
                    <a:ext uri="{9D8B030D-6E8A-4147-A177-3AD203B41FA5}">
                      <a16:colId xmlns:a16="http://schemas.microsoft.com/office/drawing/2014/main" val="671209551"/>
                    </a:ext>
                  </a:extLst>
                </a:gridCol>
                <a:gridCol w="2743200">
                  <a:extLst>
                    <a:ext uri="{9D8B030D-6E8A-4147-A177-3AD203B41FA5}">
                      <a16:colId xmlns:a16="http://schemas.microsoft.com/office/drawing/2014/main" val="3551548937"/>
                    </a:ext>
                  </a:extLst>
                </a:gridCol>
              </a:tblGrid>
              <a:tr h="0">
                <a:tc>
                  <a:txBody>
                    <a:bodyPr/>
                    <a:lstStyle/>
                    <a:p>
                      <a:pPr marL="0" marR="0" algn="ctr">
                        <a:lnSpc>
                          <a:spcPct val="115000"/>
                        </a:lnSpc>
                        <a:buNone/>
                      </a:pPr>
                      <a:r>
                        <a:rPr lang="en-US" sz="1200" kern="100">
                          <a:effectLst/>
                        </a:rPr>
                        <a:t>Journal Name</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lnSpc>
                          <a:spcPct val="115000"/>
                        </a:lnSpc>
                        <a:buNone/>
                      </a:pPr>
                      <a:r>
                        <a:rPr lang="en-US" sz="1200" kern="100">
                          <a:effectLst/>
                        </a:rPr>
                        <a:t>Publisher / Affiliation</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gn="ctr">
                        <a:lnSpc>
                          <a:spcPct val="115000"/>
                        </a:lnSpc>
                        <a:buNone/>
                      </a:pPr>
                      <a:r>
                        <a:rPr lang="en-US" sz="1200" kern="100">
                          <a:effectLst/>
                        </a:rPr>
                        <a:t>Notes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973581348"/>
                  </a:ext>
                </a:extLst>
              </a:tr>
              <a:tr h="0">
                <a:tc>
                  <a:txBody>
                    <a:bodyPr/>
                    <a:lstStyle/>
                    <a:p>
                      <a:pPr marL="0" marR="0">
                        <a:lnSpc>
                          <a:spcPct val="115000"/>
                        </a:lnSpc>
                        <a:buNone/>
                      </a:pPr>
                      <a:r>
                        <a:rPr lang="en-US" sz="1200" kern="100">
                          <a:effectLst/>
                        </a:rPr>
                        <a:t>American Political Science Review (APSR)</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Cambridge University Press / American Political Science Association (APSA)</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The top generalist journal in the field; publishes leading research across all subfields.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719824390"/>
                  </a:ext>
                </a:extLst>
              </a:tr>
              <a:tr h="0">
                <a:tc>
                  <a:txBody>
                    <a:bodyPr/>
                    <a:lstStyle/>
                    <a:p>
                      <a:pPr marL="0" marR="0">
                        <a:lnSpc>
                          <a:spcPct val="115000"/>
                        </a:lnSpc>
                        <a:buNone/>
                      </a:pPr>
                      <a:r>
                        <a:rPr lang="en-US" sz="1200" kern="100">
                          <a:effectLst/>
                        </a:rPr>
                        <a:t>American Journal of Political Science (AJPS)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Wiley / Midwest Political Science Association (MPSA)</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Prestigious and highly cited; known for strong empirical and quantitative work.</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626396115"/>
                  </a:ext>
                </a:extLst>
              </a:tr>
              <a:tr h="0">
                <a:tc>
                  <a:txBody>
                    <a:bodyPr/>
                    <a:lstStyle/>
                    <a:p>
                      <a:pPr marL="0" marR="0">
                        <a:lnSpc>
                          <a:spcPct val="115000"/>
                        </a:lnSpc>
                        <a:buNone/>
                      </a:pPr>
                      <a:r>
                        <a:rPr lang="en-US" sz="1200" kern="100">
                          <a:effectLst/>
                        </a:rPr>
                        <a:t>Journal of Politics (JOP)</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University of Chicago Press / Southern Political Science Association</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Another top-tier general journal, publishes both theoretical and empirical work.</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852507319"/>
                  </a:ext>
                </a:extLst>
              </a:tr>
              <a:tr h="0">
                <a:tc>
                  <a:txBody>
                    <a:bodyPr/>
                    <a:lstStyle/>
                    <a:p>
                      <a:pPr marL="0" marR="0">
                        <a:lnSpc>
                          <a:spcPct val="115000"/>
                        </a:lnSpc>
                        <a:buNone/>
                      </a:pPr>
                      <a:r>
                        <a:rPr lang="en-US" sz="1200" kern="100">
                          <a:effectLst/>
                        </a:rPr>
                        <a:t>British Journal of Political Science (BJPolS)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Cambridge University Press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Highly respected internationally; publishes broad and interdisciplinary research.</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2549004985"/>
                  </a:ext>
                </a:extLst>
              </a:tr>
              <a:tr h="0">
                <a:tc>
                  <a:txBody>
                    <a:bodyPr/>
                    <a:lstStyle/>
                    <a:p>
                      <a:pPr marL="0" marR="0">
                        <a:lnSpc>
                          <a:spcPct val="115000"/>
                        </a:lnSpc>
                        <a:buNone/>
                      </a:pPr>
                      <a:r>
                        <a:rPr lang="en-US" sz="1200" kern="100">
                          <a:effectLst/>
                        </a:rPr>
                        <a:t>Annual Review of Political Science</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Annual Reviews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Invited review articles summarizing the state of the field; influential for setting research agendas.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1650200374"/>
                  </a:ext>
                </a:extLst>
              </a:tr>
              <a:tr h="0">
                <a:tc>
                  <a:txBody>
                    <a:bodyPr/>
                    <a:lstStyle/>
                    <a:p>
                      <a:pPr marL="0" marR="0">
                        <a:lnSpc>
                          <a:spcPct val="115000"/>
                        </a:lnSpc>
                        <a:buNone/>
                      </a:pPr>
                      <a:r>
                        <a:rPr lang="en-US" sz="1200" kern="100">
                          <a:effectLst/>
                        </a:rPr>
                        <a:t>World Politics</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a:effectLst/>
                        </a:rPr>
                        <a:t>Cambridge University Press / Princeton University</a:t>
                      </a:r>
                      <a:endParaRPr lang="en-US" sz="1200" kern="100">
                        <a:effectLst/>
                        <a:latin typeface="Times New Roman" panose="02020603050405020304" pitchFamily="18" charset="0"/>
                        <a:ea typeface="Times New Roman" panose="02020603050405020304" pitchFamily="18" charset="0"/>
                      </a:endParaRPr>
                    </a:p>
                  </a:txBody>
                  <a:tcPr marL="9525" marR="9525" marT="9525" marB="9525" anchor="ctr"/>
                </a:tc>
                <a:tc>
                  <a:txBody>
                    <a:bodyPr/>
                    <a:lstStyle/>
                    <a:p>
                      <a:pPr marL="0" marR="0">
                        <a:lnSpc>
                          <a:spcPct val="115000"/>
                        </a:lnSpc>
                        <a:buNone/>
                      </a:pPr>
                      <a:r>
                        <a:rPr lang="en-US" sz="1200" kern="100" dirty="0">
                          <a:effectLst/>
                        </a:rPr>
                        <a:t>Focus on comparative politics and international relations; rigorous and highly regarded.</a:t>
                      </a:r>
                      <a:endParaRPr lang="en-US" sz="1200" kern="100" dirty="0">
                        <a:effectLst/>
                        <a:latin typeface="Times New Roman" panose="02020603050405020304" pitchFamily="18" charset="0"/>
                        <a:ea typeface="Times New Roman" panose="02020603050405020304" pitchFamily="18" charset="0"/>
                      </a:endParaRPr>
                    </a:p>
                  </a:txBody>
                  <a:tcPr marL="9525" marR="9525" marT="9525" marB="9525" anchor="ctr"/>
                </a:tc>
                <a:extLst>
                  <a:ext uri="{0D108BD9-81ED-4DB2-BD59-A6C34878D82A}">
                    <a16:rowId xmlns:a16="http://schemas.microsoft.com/office/drawing/2014/main" val="43057108"/>
                  </a:ext>
                </a:extLst>
              </a:tr>
            </a:tbl>
          </a:graphicData>
        </a:graphic>
      </p:graphicFrame>
    </p:spTree>
    <p:extLst>
      <p:ext uri="{BB962C8B-B14F-4D97-AF65-F5344CB8AC3E}">
        <p14:creationId xmlns:p14="http://schemas.microsoft.com/office/powerpoint/2010/main" val="383130860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FDC85-A6D5-2293-5D63-91514022A25D}"/>
              </a:ext>
            </a:extLst>
          </p:cNvPr>
          <p:cNvSpPr>
            <a:spLocks noGrp="1"/>
          </p:cNvSpPr>
          <p:nvPr>
            <p:ph type="title"/>
          </p:nvPr>
        </p:nvSpPr>
        <p:spPr/>
        <p:txBody>
          <a:bodyPr/>
          <a:lstStyle/>
          <a:p>
            <a:r>
              <a:rPr lang="en-US" sz="3000" dirty="0"/>
              <a:t>Flagship University Press (and a few of the others) Publishers (Political Science and Public Policy)</a:t>
            </a:r>
          </a:p>
        </p:txBody>
      </p:sp>
      <p:graphicFrame>
        <p:nvGraphicFramePr>
          <p:cNvPr id="4" name="Content Placeholder 3">
            <a:extLst>
              <a:ext uri="{FF2B5EF4-FFF2-40B4-BE49-F238E27FC236}">
                <a16:creationId xmlns:a16="http://schemas.microsoft.com/office/drawing/2014/main" id="{790F24D4-D5C1-0850-F80A-AAF1DB33983A}"/>
              </a:ext>
            </a:extLst>
          </p:cNvPr>
          <p:cNvGraphicFramePr>
            <a:graphicFrameLocks noGrp="1"/>
          </p:cNvGraphicFramePr>
          <p:nvPr>
            <p:ph idx="1"/>
            <p:extLst>
              <p:ext uri="{D42A27DB-BD31-4B8C-83A1-F6EECF244321}">
                <p14:modId xmlns:p14="http://schemas.microsoft.com/office/powerpoint/2010/main" val="2611864204"/>
              </p:ext>
            </p:extLst>
          </p:nvPr>
        </p:nvGraphicFramePr>
        <p:xfrm>
          <a:off x="457200" y="1528226"/>
          <a:ext cx="8435280" cy="5040561"/>
        </p:xfrm>
        <a:graphic>
          <a:graphicData uri="http://schemas.openxmlformats.org/drawingml/2006/table">
            <a:tbl>
              <a:tblPr firstRow="1" firstCol="1" bandRow="1">
                <a:tableStyleId>{5C22544A-7EE6-4342-B048-85BDC9FD1C3A}</a:tableStyleId>
              </a:tblPr>
              <a:tblGrid>
                <a:gridCol w="4217640">
                  <a:extLst>
                    <a:ext uri="{9D8B030D-6E8A-4147-A177-3AD203B41FA5}">
                      <a16:colId xmlns:a16="http://schemas.microsoft.com/office/drawing/2014/main" val="3662048189"/>
                    </a:ext>
                  </a:extLst>
                </a:gridCol>
                <a:gridCol w="4217640">
                  <a:extLst>
                    <a:ext uri="{9D8B030D-6E8A-4147-A177-3AD203B41FA5}">
                      <a16:colId xmlns:a16="http://schemas.microsoft.com/office/drawing/2014/main" val="1024702025"/>
                    </a:ext>
                  </a:extLst>
                </a:gridCol>
              </a:tblGrid>
              <a:tr h="134221">
                <a:tc>
                  <a:txBody>
                    <a:bodyPr/>
                    <a:lstStyle/>
                    <a:p>
                      <a:pPr marL="0" marR="0" algn="ctr">
                        <a:lnSpc>
                          <a:spcPct val="115000"/>
                        </a:lnSpc>
                        <a:buNone/>
                      </a:pPr>
                      <a:r>
                        <a:rPr lang="en-US" sz="800" kern="100">
                          <a:effectLst/>
                        </a:rPr>
                        <a:t>Press Name</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tc>
                  <a:txBody>
                    <a:bodyPr/>
                    <a:lstStyle/>
                    <a:p>
                      <a:pPr marL="0" marR="0" algn="ctr">
                        <a:lnSpc>
                          <a:spcPct val="115000"/>
                        </a:lnSpc>
                        <a:buNone/>
                      </a:pPr>
                      <a:r>
                        <a:rPr lang="en-US" sz="800" kern="100">
                          <a:effectLst/>
                        </a:rPr>
                        <a:t>Strengths / Notes</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extLst>
                  <a:ext uri="{0D108BD9-81ED-4DB2-BD59-A6C34878D82A}">
                    <a16:rowId xmlns:a16="http://schemas.microsoft.com/office/drawing/2014/main" val="2569905164"/>
                  </a:ext>
                </a:extLst>
              </a:tr>
              <a:tr h="267481">
                <a:tc>
                  <a:txBody>
                    <a:bodyPr/>
                    <a:lstStyle/>
                    <a:p>
                      <a:pPr marL="0" marR="0">
                        <a:lnSpc>
                          <a:spcPct val="115000"/>
                        </a:lnSpc>
                        <a:buNone/>
                      </a:pPr>
                      <a:r>
                        <a:rPr lang="en-US" sz="800" kern="100">
                          <a:effectLst/>
                        </a:rPr>
                        <a:t>Cambridge University Press</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tc>
                  <a:txBody>
                    <a:bodyPr/>
                    <a:lstStyle/>
                    <a:p>
                      <a:pPr marL="0" marR="0">
                        <a:lnSpc>
                          <a:spcPct val="115000"/>
                        </a:lnSpc>
                        <a:buNone/>
                      </a:pPr>
                      <a:r>
                        <a:rPr lang="en-US" sz="800" kern="100">
                          <a:effectLst/>
                        </a:rPr>
                        <a:t>One of the top political science publishers globally; strong across all subfields including theory, IR, comparative, and public policy.</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extLst>
                  <a:ext uri="{0D108BD9-81ED-4DB2-BD59-A6C34878D82A}">
                    <a16:rowId xmlns:a16="http://schemas.microsoft.com/office/drawing/2014/main" val="1634111471"/>
                  </a:ext>
                </a:extLst>
              </a:tr>
              <a:tr h="267481">
                <a:tc>
                  <a:txBody>
                    <a:bodyPr/>
                    <a:lstStyle/>
                    <a:p>
                      <a:pPr marL="0" marR="0">
                        <a:lnSpc>
                          <a:spcPct val="115000"/>
                        </a:lnSpc>
                        <a:buNone/>
                      </a:pPr>
                      <a:r>
                        <a:rPr lang="en-US" sz="800" kern="100">
                          <a:effectLst/>
                        </a:rPr>
                        <a:t>Oxford University Press (OUP)</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tc>
                  <a:txBody>
                    <a:bodyPr/>
                    <a:lstStyle/>
                    <a:p>
                      <a:pPr marL="0" marR="0">
                        <a:lnSpc>
                          <a:spcPct val="115000"/>
                        </a:lnSpc>
                        <a:buNone/>
                      </a:pPr>
                      <a:r>
                        <a:rPr lang="en-US" sz="800" kern="100">
                          <a:effectLst/>
                        </a:rPr>
                        <a:t>Publishes foundational and cutting-edge works across the full spectrum of political science and policy studies.</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extLst>
                  <a:ext uri="{0D108BD9-81ED-4DB2-BD59-A6C34878D82A}">
                    <a16:rowId xmlns:a16="http://schemas.microsoft.com/office/drawing/2014/main" val="3455847619"/>
                  </a:ext>
                </a:extLst>
              </a:tr>
              <a:tr h="267481">
                <a:tc>
                  <a:txBody>
                    <a:bodyPr/>
                    <a:lstStyle/>
                    <a:p>
                      <a:pPr marL="0" marR="0">
                        <a:lnSpc>
                          <a:spcPct val="115000"/>
                        </a:lnSpc>
                        <a:buNone/>
                      </a:pPr>
                      <a:r>
                        <a:rPr lang="en-US" sz="800" kern="100">
                          <a:effectLst/>
                        </a:rPr>
                        <a:t>Princeton University Press</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tc>
                  <a:txBody>
                    <a:bodyPr/>
                    <a:lstStyle/>
                    <a:p>
                      <a:pPr marL="0" marR="0">
                        <a:lnSpc>
                          <a:spcPct val="115000"/>
                        </a:lnSpc>
                        <a:buNone/>
                      </a:pPr>
                      <a:r>
                        <a:rPr lang="en-US" sz="800" kern="100">
                          <a:effectLst/>
                        </a:rPr>
                        <a:t>High-profile books in political theory, IR, and political economy; strong reputation for scholarly and accessible books.</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extLst>
                  <a:ext uri="{0D108BD9-81ED-4DB2-BD59-A6C34878D82A}">
                    <a16:rowId xmlns:a16="http://schemas.microsoft.com/office/drawing/2014/main" val="2920031359"/>
                  </a:ext>
                </a:extLst>
              </a:tr>
              <a:tr h="390976">
                <a:tc>
                  <a:txBody>
                    <a:bodyPr/>
                    <a:lstStyle/>
                    <a:p>
                      <a:pPr marL="0" marR="0">
                        <a:lnSpc>
                          <a:spcPct val="115000"/>
                        </a:lnSpc>
                        <a:buNone/>
                      </a:pPr>
                      <a:r>
                        <a:rPr lang="en-US" sz="800" kern="100">
                          <a:effectLst/>
                        </a:rPr>
                        <a:t>Harvard University Press</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tc>
                  <a:txBody>
                    <a:bodyPr/>
                    <a:lstStyle/>
                    <a:p>
                      <a:pPr marL="0" marR="0">
                        <a:lnSpc>
                          <a:spcPct val="115000"/>
                        </a:lnSpc>
                        <a:buNone/>
                      </a:pPr>
                      <a:r>
                        <a:rPr lang="en-US" sz="800" kern="100" dirty="0">
                          <a:effectLst/>
                        </a:rPr>
                        <a:t>Known for influential books in political philosophy, democratic theory, and public policy; often bridges academic and general audiences.</a:t>
                      </a:r>
                      <a:endParaRPr lang="en-US" sz="800" kern="100" dirty="0">
                        <a:effectLst/>
                        <a:latin typeface="Times New Roman" panose="02020603050405020304" pitchFamily="18" charset="0"/>
                        <a:ea typeface="Times New Roman" panose="02020603050405020304" pitchFamily="18" charset="0"/>
                      </a:endParaRPr>
                    </a:p>
                  </a:txBody>
                  <a:tcPr marL="6188" marR="6188" marT="6188" marB="6188" anchor="ctr"/>
                </a:tc>
                <a:extLst>
                  <a:ext uri="{0D108BD9-81ED-4DB2-BD59-A6C34878D82A}">
                    <a16:rowId xmlns:a16="http://schemas.microsoft.com/office/drawing/2014/main" val="1441802714"/>
                  </a:ext>
                </a:extLst>
              </a:tr>
              <a:tr h="267481">
                <a:tc>
                  <a:txBody>
                    <a:bodyPr/>
                    <a:lstStyle/>
                    <a:p>
                      <a:pPr marL="0" marR="0">
                        <a:lnSpc>
                          <a:spcPct val="115000"/>
                        </a:lnSpc>
                        <a:buNone/>
                      </a:pPr>
                      <a:r>
                        <a:rPr lang="en-US" sz="800" kern="100">
                          <a:effectLst/>
                        </a:rPr>
                        <a:t>University of Chicago Press</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tc>
                  <a:txBody>
                    <a:bodyPr/>
                    <a:lstStyle/>
                    <a:p>
                      <a:pPr marL="0" marR="0">
                        <a:lnSpc>
                          <a:spcPct val="115000"/>
                        </a:lnSpc>
                        <a:buNone/>
                      </a:pPr>
                      <a:r>
                        <a:rPr lang="en-US" sz="800" kern="100">
                          <a:effectLst/>
                        </a:rPr>
                        <a:t>Prominent in political theory, American politics, and political development; publishes both empirical and conceptual works.</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extLst>
                  <a:ext uri="{0D108BD9-81ED-4DB2-BD59-A6C34878D82A}">
                    <a16:rowId xmlns:a16="http://schemas.microsoft.com/office/drawing/2014/main" val="450791592"/>
                  </a:ext>
                </a:extLst>
              </a:tr>
              <a:tr h="267481">
                <a:tc>
                  <a:txBody>
                    <a:bodyPr/>
                    <a:lstStyle/>
                    <a:p>
                      <a:pPr marL="0" marR="0">
                        <a:lnSpc>
                          <a:spcPct val="115000"/>
                        </a:lnSpc>
                        <a:buNone/>
                      </a:pPr>
                      <a:r>
                        <a:rPr lang="en-US" sz="800" kern="100">
                          <a:effectLst/>
                        </a:rPr>
                        <a:t>MIT Press</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tc>
                  <a:txBody>
                    <a:bodyPr/>
                    <a:lstStyle/>
                    <a:p>
                      <a:pPr marL="0" marR="0">
                        <a:lnSpc>
                          <a:spcPct val="115000"/>
                        </a:lnSpc>
                        <a:buNone/>
                      </a:pPr>
                      <a:r>
                        <a:rPr lang="en-US" sz="800" kern="100">
                          <a:effectLst/>
                        </a:rPr>
                        <a:t>Especially strong in public policy, especially in technology, science policy, and environmental governance.</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extLst>
                  <a:ext uri="{0D108BD9-81ED-4DB2-BD59-A6C34878D82A}">
                    <a16:rowId xmlns:a16="http://schemas.microsoft.com/office/drawing/2014/main" val="4211323677"/>
                  </a:ext>
                </a:extLst>
              </a:tr>
              <a:tr h="390976">
                <a:tc>
                  <a:txBody>
                    <a:bodyPr/>
                    <a:lstStyle/>
                    <a:p>
                      <a:pPr marL="0" marR="0">
                        <a:lnSpc>
                          <a:spcPct val="115000"/>
                        </a:lnSpc>
                        <a:buNone/>
                      </a:pPr>
                      <a:r>
                        <a:rPr lang="en-US" sz="800" kern="100">
                          <a:effectLst/>
                        </a:rPr>
                        <a:t>Brookings Institution Press</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tc>
                  <a:txBody>
                    <a:bodyPr/>
                    <a:lstStyle/>
                    <a:p>
                      <a:pPr marL="0" marR="0">
                        <a:lnSpc>
                          <a:spcPct val="115000"/>
                        </a:lnSpc>
                        <a:buNone/>
                      </a:pPr>
                      <a:r>
                        <a:rPr lang="en-US" sz="800" kern="100">
                          <a:effectLst/>
                        </a:rPr>
                        <a:t>Focused specifically on public policy and governance, often written by scholars and practitioners for both academic and policy audiences.</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extLst>
                  <a:ext uri="{0D108BD9-81ED-4DB2-BD59-A6C34878D82A}">
                    <a16:rowId xmlns:a16="http://schemas.microsoft.com/office/drawing/2014/main" val="662520854"/>
                  </a:ext>
                </a:extLst>
              </a:tr>
              <a:tr h="261109">
                <a:tc>
                  <a:txBody>
                    <a:bodyPr/>
                    <a:lstStyle/>
                    <a:p>
                      <a:pPr marL="0" marR="0">
                        <a:lnSpc>
                          <a:spcPct val="115000"/>
                        </a:lnSpc>
                        <a:buNone/>
                      </a:pPr>
                      <a:r>
                        <a:rPr lang="en-US" sz="800" kern="100">
                          <a:effectLst/>
                        </a:rPr>
                        <a:t>Georgetown University Press</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tc>
                  <a:txBody>
                    <a:bodyPr/>
                    <a:lstStyle/>
                    <a:p>
                      <a:pPr marL="0" marR="0">
                        <a:lnSpc>
                          <a:spcPct val="115000"/>
                        </a:lnSpc>
                        <a:buNone/>
                      </a:pPr>
                      <a:r>
                        <a:rPr lang="en-US" sz="800" kern="100">
                          <a:effectLst/>
                        </a:rPr>
                        <a:t>Specializes in public policy, international affairs, and ethics in public service.</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extLst>
                  <a:ext uri="{0D108BD9-81ED-4DB2-BD59-A6C34878D82A}">
                    <a16:rowId xmlns:a16="http://schemas.microsoft.com/office/drawing/2014/main" val="3259139208"/>
                  </a:ext>
                </a:extLst>
              </a:tr>
              <a:tr h="261109">
                <a:tc>
                  <a:txBody>
                    <a:bodyPr/>
                    <a:lstStyle/>
                    <a:p>
                      <a:pPr marL="0" marR="0">
                        <a:lnSpc>
                          <a:spcPct val="115000"/>
                        </a:lnSpc>
                        <a:buNone/>
                      </a:pPr>
                      <a:r>
                        <a:rPr lang="en-US" sz="800" kern="100">
                          <a:effectLst/>
                        </a:rPr>
                        <a:t>Cornell University Press</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tc>
                  <a:txBody>
                    <a:bodyPr/>
                    <a:lstStyle/>
                    <a:p>
                      <a:pPr marL="0" marR="0">
                        <a:lnSpc>
                          <a:spcPct val="115000"/>
                        </a:lnSpc>
                        <a:buNone/>
                      </a:pPr>
                      <a:r>
                        <a:rPr lang="en-US" sz="800" kern="100">
                          <a:effectLst/>
                        </a:rPr>
                        <a:t>Strong in comparative politics, public administration, and political development.</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extLst>
                  <a:ext uri="{0D108BD9-81ED-4DB2-BD59-A6C34878D82A}">
                    <a16:rowId xmlns:a16="http://schemas.microsoft.com/office/drawing/2014/main" val="4294330491"/>
                  </a:ext>
                </a:extLst>
              </a:tr>
              <a:tr h="267481">
                <a:tc>
                  <a:txBody>
                    <a:bodyPr/>
                    <a:lstStyle/>
                    <a:p>
                      <a:pPr marL="0" marR="0">
                        <a:lnSpc>
                          <a:spcPct val="115000"/>
                        </a:lnSpc>
                        <a:buNone/>
                      </a:pPr>
                      <a:r>
                        <a:rPr lang="en-US" sz="800" kern="100">
                          <a:effectLst/>
                        </a:rPr>
                        <a:t>Yale University Press</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tc>
                  <a:txBody>
                    <a:bodyPr/>
                    <a:lstStyle/>
                    <a:p>
                      <a:pPr marL="0" marR="0">
                        <a:lnSpc>
                          <a:spcPct val="115000"/>
                        </a:lnSpc>
                        <a:buNone/>
                      </a:pPr>
                      <a:r>
                        <a:rPr lang="en-US" sz="800" kern="100">
                          <a:effectLst/>
                        </a:rPr>
                        <a:t>Known for works in political theory, political history, and some key public intellectual contributions.</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extLst>
                  <a:ext uri="{0D108BD9-81ED-4DB2-BD59-A6C34878D82A}">
                    <a16:rowId xmlns:a16="http://schemas.microsoft.com/office/drawing/2014/main" val="294117116"/>
                  </a:ext>
                </a:extLst>
              </a:tr>
              <a:tr h="267481">
                <a:tc>
                  <a:txBody>
                    <a:bodyPr/>
                    <a:lstStyle/>
                    <a:p>
                      <a:pPr marL="0" marR="0">
                        <a:lnSpc>
                          <a:spcPct val="115000"/>
                        </a:lnSpc>
                        <a:buNone/>
                      </a:pPr>
                      <a:r>
                        <a:rPr lang="en-US" sz="800" kern="100">
                          <a:effectLst/>
                        </a:rPr>
                        <a:t>University of California Press</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tc>
                  <a:txBody>
                    <a:bodyPr/>
                    <a:lstStyle/>
                    <a:p>
                      <a:pPr marL="0" marR="0">
                        <a:lnSpc>
                          <a:spcPct val="115000"/>
                        </a:lnSpc>
                        <a:buNone/>
                      </a:pPr>
                      <a:r>
                        <a:rPr lang="en-US" sz="800" kern="100">
                          <a:effectLst/>
                        </a:rPr>
                        <a:t>Interdisciplinary and progressive scholarship; strong in environmental policy, political sociology, and public affairs.</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extLst>
                  <a:ext uri="{0D108BD9-81ED-4DB2-BD59-A6C34878D82A}">
                    <a16:rowId xmlns:a16="http://schemas.microsoft.com/office/drawing/2014/main" val="2436034612"/>
                  </a:ext>
                </a:extLst>
              </a:tr>
              <a:tr h="390976">
                <a:tc>
                  <a:txBody>
                    <a:bodyPr/>
                    <a:lstStyle/>
                    <a:p>
                      <a:pPr marL="0" marR="0">
                        <a:lnSpc>
                          <a:spcPct val="115000"/>
                        </a:lnSpc>
                        <a:buNone/>
                      </a:pPr>
                      <a:r>
                        <a:rPr lang="en-US" sz="800" kern="100">
                          <a:effectLst/>
                        </a:rPr>
                        <a:t>Routledge (Taylor &amp; Francis)</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tc>
                  <a:txBody>
                    <a:bodyPr/>
                    <a:lstStyle/>
                    <a:p>
                      <a:pPr marL="0" marR="0">
                        <a:lnSpc>
                          <a:spcPct val="115000"/>
                        </a:lnSpc>
                        <a:buNone/>
                      </a:pPr>
                      <a:r>
                        <a:rPr lang="en-US" sz="800" kern="100">
                          <a:effectLst/>
                        </a:rPr>
                        <a:t>A major commercial publisher with a large volume of public policy and political science books, including textbooks, handbooks, and research monographs.</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extLst>
                  <a:ext uri="{0D108BD9-81ED-4DB2-BD59-A6C34878D82A}">
                    <a16:rowId xmlns:a16="http://schemas.microsoft.com/office/drawing/2014/main" val="2299487493"/>
                  </a:ext>
                </a:extLst>
              </a:tr>
              <a:tr h="267481">
                <a:tc>
                  <a:txBody>
                    <a:bodyPr/>
                    <a:lstStyle/>
                    <a:p>
                      <a:pPr marL="0" marR="0">
                        <a:lnSpc>
                          <a:spcPct val="115000"/>
                        </a:lnSpc>
                        <a:buNone/>
                      </a:pPr>
                      <a:r>
                        <a:rPr lang="en-US" sz="800" kern="100">
                          <a:effectLst/>
                        </a:rPr>
                        <a:t>Palgrave Macmillan</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tc>
                  <a:txBody>
                    <a:bodyPr/>
                    <a:lstStyle/>
                    <a:p>
                      <a:pPr marL="0" marR="0">
                        <a:lnSpc>
                          <a:spcPct val="115000"/>
                        </a:lnSpc>
                        <a:buNone/>
                      </a:pPr>
                      <a:r>
                        <a:rPr lang="en-US" sz="800" kern="100">
                          <a:effectLst/>
                        </a:rPr>
                        <a:t>Publishes globally focused works in public policy and governance; also strong in international relations and comparative politics.</a:t>
                      </a:r>
                      <a:endParaRPr lang="en-US" sz="800" kern="100">
                        <a:effectLst/>
                        <a:latin typeface="Times New Roman" panose="02020603050405020304" pitchFamily="18" charset="0"/>
                        <a:ea typeface="Times New Roman" panose="02020603050405020304" pitchFamily="18" charset="0"/>
                      </a:endParaRPr>
                    </a:p>
                  </a:txBody>
                  <a:tcPr marL="6188" marR="6188" marT="6188" marB="6188" anchor="ctr"/>
                </a:tc>
                <a:extLst>
                  <a:ext uri="{0D108BD9-81ED-4DB2-BD59-A6C34878D82A}">
                    <a16:rowId xmlns:a16="http://schemas.microsoft.com/office/drawing/2014/main" val="2708566080"/>
                  </a:ext>
                </a:extLst>
              </a:tr>
              <a:tr h="952789">
                <a:tc>
                  <a:txBody>
                    <a:bodyPr/>
                    <a:lstStyle/>
                    <a:p>
                      <a:pPr marL="0" marR="0">
                        <a:lnSpc>
                          <a:spcPct val="115000"/>
                        </a:lnSpc>
                        <a:buNone/>
                      </a:pPr>
                      <a:r>
                        <a:rPr lang="en-US" sz="800" kern="100" dirty="0">
                          <a:effectLst/>
                        </a:rPr>
                        <a:t>University of Michigan Press</a:t>
                      </a:r>
                      <a:endParaRPr lang="en-US" sz="800" kern="100" dirty="0">
                        <a:effectLst/>
                        <a:latin typeface="Times New Roman" panose="02020603050405020304" pitchFamily="18" charset="0"/>
                        <a:ea typeface="Times New Roman" panose="02020603050405020304" pitchFamily="18" charset="0"/>
                      </a:endParaRPr>
                    </a:p>
                  </a:txBody>
                  <a:tcPr marL="6188" marR="6188" marT="6188" marB="6188" anchor="ctr"/>
                </a:tc>
                <a:tc>
                  <a:txBody>
                    <a:bodyPr/>
                    <a:lstStyle/>
                    <a:p>
                      <a:pPr marL="0" marR="0">
                        <a:lnSpc>
                          <a:spcPct val="115000"/>
                        </a:lnSpc>
                        <a:buNone/>
                      </a:pPr>
                      <a:r>
                        <a:rPr lang="en-US" sz="800" kern="100" dirty="0">
                          <a:effectLst/>
                        </a:rPr>
                        <a:t>Known for policy-focused books, especially in economics, governance, and regulation. Frequently used by practitioners and academics alike.</a:t>
                      </a:r>
                      <a:endParaRPr lang="en-US" sz="800" kern="100" dirty="0">
                        <a:effectLst/>
                        <a:latin typeface="Times New Roman" panose="02020603050405020304" pitchFamily="18" charset="0"/>
                        <a:ea typeface="Times New Roman" panose="02020603050405020304" pitchFamily="18" charset="0"/>
                      </a:endParaRPr>
                    </a:p>
                  </a:txBody>
                  <a:tcPr marL="6188" marR="6188" marT="6188" marB="6188" anchor="ctr"/>
                </a:tc>
                <a:extLst>
                  <a:ext uri="{0D108BD9-81ED-4DB2-BD59-A6C34878D82A}">
                    <a16:rowId xmlns:a16="http://schemas.microsoft.com/office/drawing/2014/main" val="3357368455"/>
                  </a:ext>
                </a:extLst>
              </a:tr>
            </a:tbl>
          </a:graphicData>
        </a:graphic>
      </p:graphicFrame>
    </p:spTree>
    <p:extLst>
      <p:ext uri="{BB962C8B-B14F-4D97-AF65-F5344CB8AC3E}">
        <p14:creationId xmlns:p14="http://schemas.microsoft.com/office/powerpoint/2010/main" val="19598515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D34165-83C6-69CC-EE2D-22A0C925DDD4}"/>
              </a:ext>
            </a:extLst>
          </p:cNvPr>
          <p:cNvSpPr>
            <a:spLocks noGrp="1"/>
          </p:cNvSpPr>
          <p:nvPr>
            <p:ph type="title"/>
          </p:nvPr>
        </p:nvSpPr>
        <p:spPr/>
        <p:txBody>
          <a:bodyPr/>
          <a:lstStyle/>
          <a:p>
            <a:r>
              <a:rPr lang="en-US" dirty="0"/>
              <a:t>What`s a potential bias of those publications? </a:t>
            </a:r>
          </a:p>
        </p:txBody>
      </p:sp>
      <p:sp>
        <p:nvSpPr>
          <p:cNvPr id="3" name="Content Placeholder 2">
            <a:extLst>
              <a:ext uri="{FF2B5EF4-FFF2-40B4-BE49-F238E27FC236}">
                <a16:creationId xmlns:a16="http://schemas.microsoft.com/office/drawing/2014/main" id="{AC73D2D5-D073-0189-E9CF-A94F525A61E9}"/>
              </a:ext>
            </a:extLst>
          </p:cNvPr>
          <p:cNvSpPr>
            <a:spLocks noGrp="1"/>
          </p:cNvSpPr>
          <p:nvPr>
            <p:ph idx="1"/>
          </p:nvPr>
        </p:nvSpPr>
        <p:spPr/>
        <p:txBody>
          <a:bodyPr/>
          <a:lstStyle/>
          <a:p>
            <a:r>
              <a:rPr lang="en-US" dirty="0"/>
              <a:t>Oh snap, they are all western based! </a:t>
            </a:r>
          </a:p>
          <a:p>
            <a:r>
              <a:rPr lang="en-US" dirty="0"/>
              <a:t>Oh double snap—so am I! </a:t>
            </a:r>
          </a:p>
          <a:p>
            <a:r>
              <a:rPr lang="en-US" dirty="0"/>
              <a:t>All scholarship and scholars will have bias, understand the direction(s) of that bias, and work around it! </a:t>
            </a:r>
          </a:p>
          <a:p>
            <a:r>
              <a:rPr lang="en-US" dirty="0"/>
              <a:t>We need more science-based scholarship</a:t>
            </a:r>
          </a:p>
          <a:p>
            <a:r>
              <a:rPr lang="en-US" dirty="0" err="1"/>
              <a:t>Ganbare</a:t>
            </a:r>
            <a:r>
              <a:rPr lang="en-US" dirty="0"/>
              <a:t>! </a:t>
            </a:r>
          </a:p>
        </p:txBody>
      </p:sp>
    </p:spTree>
    <p:extLst>
      <p:ext uri="{BB962C8B-B14F-4D97-AF65-F5344CB8AC3E}">
        <p14:creationId xmlns:p14="http://schemas.microsoft.com/office/powerpoint/2010/main" val="1656785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92BF7-02B2-0C51-69AD-CCFA977091E5}"/>
              </a:ext>
            </a:extLst>
          </p:cNvPr>
          <p:cNvSpPr>
            <a:spLocks noGrp="1"/>
          </p:cNvSpPr>
          <p:nvPr>
            <p:ph type="title"/>
          </p:nvPr>
        </p:nvSpPr>
        <p:spPr/>
        <p:txBody>
          <a:bodyPr/>
          <a:lstStyle/>
          <a:p>
            <a:r>
              <a:rPr lang="en-US" sz="3400" dirty="0"/>
              <a:t>The other social sciences are also related to politics (i.e. power), but are distinct (obviously)</a:t>
            </a:r>
          </a:p>
        </p:txBody>
      </p:sp>
      <p:graphicFrame>
        <p:nvGraphicFramePr>
          <p:cNvPr id="7" name="Content Placeholder 6">
            <a:extLst>
              <a:ext uri="{FF2B5EF4-FFF2-40B4-BE49-F238E27FC236}">
                <a16:creationId xmlns:a16="http://schemas.microsoft.com/office/drawing/2014/main" id="{43D765A1-CFD2-1B31-86B1-3FA1C85E9280}"/>
              </a:ext>
            </a:extLst>
          </p:cNvPr>
          <p:cNvGraphicFramePr>
            <a:graphicFrameLocks noGrp="1"/>
          </p:cNvGraphicFramePr>
          <p:nvPr>
            <p:ph idx="1"/>
            <p:extLst>
              <p:ext uri="{D42A27DB-BD31-4B8C-83A1-F6EECF244321}">
                <p14:modId xmlns:p14="http://schemas.microsoft.com/office/powerpoint/2010/main" val="4119508498"/>
              </p:ext>
            </p:extLst>
          </p:nvPr>
        </p:nvGraphicFramePr>
        <p:xfrm>
          <a:off x="457200" y="1600200"/>
          <a:ext cx="8229600" cy="4752449"/>
        </p:xfrm>
        <a:graphic>
          <a:graphicData uri="http://schemas.openxmlformats.org/drawingml/2006/table">
            <a:tbl>
              <a:tblPr firstRow="1" firstCol="1" bandRow="1">
                <a:tableStyleId>{5C22544A-7EE6-4342-B048-85BDC9FD1C3A}</a:tableStyleId>
              </a:tblPr>
              <a:tblGrid>
                <a:gridCol w="1371600">
                  <a:extLst>
                    <a:ext uri="{9D8B030D-6E8A-4147-A177-3AD203B41FA5}">
                      <a16:colId xmlns:a16="http://schemas.microsoft.com/office/drawing/2014/main" val="993677529"/>
                    </a:ext>
                  </a:extLst>
                </a:gridCol>
                <a:gridCol w="1371600">
                  <a:extLst>
                    <a:ext uri="{9D8B030D-6E8A-4147-A177-3AD203B41FA5}">
                      <a16:colId xmlns:a16="http://schemas.microsoft.com/office/drawing/2014/main" val="133440580"/>
                    </a:ext>
                  </a:extLst>
                </a:gridCol>
                <a:gridCol w="1371600">
                  <a:extLst>
                    <a:ext uri="{9D8B030D-6E8A-4147-A177-3AD203B41FA5}">
                      <a16:colId xmlns:a16="http://schemas.microsoft.com/office/drawing/2014/main" val="2225920383"/>
                    </a:ext>
                  </a:extLst>
                </a:gridCol>
                <a:gridCol w="1371600">
                  <a:extLst>
                    <a:ext uri="{9D8B030D-6E8A-4147-A177-3AD203B41FA5}">
                      <a16:colId xmlns:a16="http://schemas.microsoft.com/office/drawing/2014/main" val="3810625092"/>
                    </a:ext>
                  </a:extLst>
                </a:gridCol>
                <a:gridCol w="1371600">
                  <a:extLst>
                    <a:ext uri="{9D8B030D-6E8A-4147-A177-3AD203B41FA5}">
                      <a16:colId xmlns:a16="http://schemas.microsoft.com/office/drawing/2014/main" val="834402437"/>
                    </a:ext>
                  </a:extLst>
                </a:gridCol>
                <a:gridCol w="1371600">
                  <a:extLst>
                    <a:ext uri="{9D8B030D-6E8A-4147-A177-3AD203B41FA5}">
                      <a16:colId xmlns:a16="http://schemas.microsoft.com/office/drawing/2014/main" val="965782321"/>
                    </a:ext>
                  </a:extLst>
                </a:gridCol>
              </a:tblGrid>
              <a:tr h="381428">
                <a:tc>
                  <a:txBody>
                    <a:bodyPr/>
                    <a:lstStyle/>
                    <a:p>
                      <a:pPr marL="0" marR="0" algn="ctr">
                        <a:lnSpc>
                          <a:spcPct val="115000"/>
                        </a:lnSpc>
                        <a:buNone/>
                      </a:pPr>
                      <a:r>
                        <a:rPr lang="en-US" sz="900" kern="100" dirty="0">
                          <a:effectLst/>
                        </a:rPr>
                        <a:t>Discipline</a:t>
                      </a:r>
                      <a:endParaRPr lang="en-US" sz="900" kern="100" dirty="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gn="ctr">
                        <a:lnSpc>
                          <a:spcPct val="115000"/>
                        </a:lnSpc>
                        <a:buNone/>
                      </a:pPr>
                      <a:r>
                        <a:rPr lang="en-US" sz="900" kern="100">
                          <a:effectLst/>
                        </a:rPr>
                        <a:t>Primary Focus</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gn="ctr">
                        <a:lnSpc>
                          <a:spcPct val="115000"/>
                        </a:lnSpc>
                        <a:buNone/>
                      </a:pPr>
                      <a:r>
                        <a:rPr lang="en-US" sz="900" kern="100">
                          <a:effectLst/>
                        </a:rPr>
                        <a:t>Key Questions</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gn="ctr">
                        <a:lnSpc>
                          <a:spcPct val="115000"/>
                        </a:lnSpc>
                        <a:buNone/>
                      </a:pPr>
                      <a:r>
                        <a:rPr lang="en-US" sz="900" kern="100">
                          <a:effectLst/>
                        </a:rPr>
                        <a:t>Typical Methods</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gn="ctr">
                        <a:lnSpc>
                          <a:spcPct val="115000"/>
                        </a:lnSpc>
                        <a:buNone/>
                      </a:pPr>
                      <a:r>
                        <a:rPr lang="en-US" sz="900" kern="100">
                          <a:effectLst/>
                        </a:rPr>
                        <a:t>Main Purpose</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gn="ctr">
                        <a:lnSpc>
                          <a:spcPct val="115000"/>
                        </a:lnSpc>
                        <a:buNone/>
                      </a:pPr>
                      <a:r>
                        <a:rPr lang="en-US" sz="900" kern="100">
                          <a:effectLst/>
                        </a:rPr>
                        <a:t>Relation to Public Policy</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extLst>
                  <a:ext uri="{0D108BD9-81ED-4DB2-BD59-A6C34878D82A}">
                    <a16:rowId xmlns:a16="http://schemas.microsoft.com/office/drawing/2014/main" val="1238276232"/>
                  </a:ext>
                </a:extLst>
              </a:tr>
              <a:tr h="950562">
                <a:tc>
                  <a:txBody>
                    <a:bodyPr/>
                    <a:lstStyle/>
                    <a:p>
                      <a:pPr marL="0" marR="0">
                        <a:lnSpc>
                          <a:spcPct val="115000"/>
                        </a:lnSpc>
                        <a:buNone/>
                      </a:pPr>
                      <a:r>
                        <a:rPr lang="en-US" sz="1800" kern="100" dirty="0">
                          <a:effectLst/>
                        </a:rPr>
                        <a:t>Public Policy</a:t>
                      </a:r>
                      <a:endParaRPr lang="en-US" sz="1800" kern="100" dirty="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a:effectLst/>
                        </a:rPr>
                        <a:t>Design, implementation, and evaluation of government actions</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a:effectLst/>
                        </a:rPr>
                        <a:t>What policies work? How can we solve public problems?</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dirty="0">
                          <a:effectLst/>
                        </a:rPr>
                        <a:t>Mixed methods (quantitative + qualitative, modeling, evaluation, case studies).</a:t>
                      </a:r>
                      <a:endParaRPr lang="en-US" sz="900" kern="100" dirty="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a:effectLst/>
                        </a:rPr>
                        <a:t>Applied problem-solving; real-world impact</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a:effectLst/>
                        </a:rPr>
                        <a:t>Integrates tools and insights from all social sciences to create and assess policy</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extLst>
                  <a:ext uri="{0D108BD9-81ED-4DB2-BD59-A6C34878D82A}">
                    <a16:rowId xmlns:a16="http://schemas.microsoft.com/office/drawing/2014/main" val="311421214"/>
                  </a:ext>
                </a:extLst>
              </a:tr>
              <a:tr h="760851">
                <a:tc>
                  <a:txBody>
                    <a:bodyPr/>
                    <a:lstStyle/>
                    <a:p>
                      <a:pPr marL="0" marR="0">
                        <a:lnSpc>
                          <a:spcPct val="115000"/>
                        </a:lnSpc>
                        <a:buNone/>
                      </a:pPr>
                      <a:r>
                        <a:rPr lang="en-US" sz="1800" kern="100">
                          <a:effectLst/>
                        </a:rPr>
                        <a:t>Economics</a:t>
                      </a:r>
                      <a:endParaRPr lang="en-US" sz="1800" kern="100" dirty="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a:effectLst/>
                        </a:rPr>
                        <a:t>Allocation of scarce resources, incentives, markets</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a:effectLst/>
                        </a:rPr>
                        <a:t>How do individuals and markets respond to incentives? What is efficient?</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dirty="0">
                          <a:effectLst/>
                        </a:rPr>
                        <a:t>Mathematical modeling, statistics, cost-benefit analysis</a:t>
                      </a:r>
                      <a:endParaRPr lang="en-US" sz="900" kern="100" dirty="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a:effectLst/>
                        </a:rPr>
                        <a:t>Predicting and optimizing behavior/outcomes</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dirty="0">
                          <a:effectLst/>
                        </a:rPr>
                        <a:t>Informs policy with models and data; efficiency focus, but may neglect equity</a:t>
                      </a:r>
                      <a:endParaRPr lang="en-US" sz="900" kern="100" dirty="0">
                        <a:effectLst/>
                        <a:latin typeface="Times New Roman" panose="02020603050405020304" pitchFamily="18" charset="0"/>
                        <a:ea typeface="Times New Roman" panose="02020603050405020304" pitchFamily="18" charset="0"/>
                      </a:endParaRPr>
                    </a:p>
                  </a:txBody>
                  <a:tcPr marL="7309" marR="7309" marT="7309" marB="7309" anchor="ctr"/>
                </a:tc>
                <a:extLst>
                  <a:ext uri="{0D108BD9-81ED-4DB2-BD59-A6C34878D82A}">
                    <a16:rowId xmlns:a16="http://schemas.microsoft.com/office/drawing/2014/main" val="2685825957"/>
                  </a:ext>
                </a:extLst>
              </a:tr>
              <a:tr h="760851">
                <a:tc>
                  <a:txBody>
                    <a:bodyPr/>
                    <a:lstStyle/>
                    <a:p>
                      <a:pPr marL="0" marR="0">
                        <a:lnSpc>
                          <a:spcPct val="115000"/>
                        </a:lnSpc>
                        <a:buNone/>
                      </a:pPr>
                      <a:r>
                        <a:rPr lang="en-US" sz="1800" kern="100">
                          <a:effectLst/>
                        </a:rPr>
                        <a:t>Sociology</a:t>
                      </a:r>
                      <a:endParaRPr lang="en-US" sz="1800" kern="100" dirty="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a:effectLst/>
                        </a:rPr>
                        <a:t>Social structures, inequality, institutions, culture</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dirty="0">
                          <a:effectLst/>
                        </a:rPr>
                        <a:t>How do social norms, class, race, and institutions shape behavior?</a:t>
                      </a:r>
                      <a:endParaRPr lang="en-US" sz="900" kern="100" dirty="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a:effectLst/>
                        </a:rPr>
                        <a:t>Surveys, ethnography, historical analysis</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a:effectLst/>
                        </a:rPr>
                        <a:t>Understand social behavior and change</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a:effectLst/>
                        </a:rPr>
                        <a:t>Highlights equity, justice, and social context often missed in technocratic policy</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extLst>
                  <a:ext uri="{0D108BD9-81ED-4DB2-BD59-A6C34878D82A}">
                    <a16:rowId xmlns:a16="http://schemas.microsoft.com/office/drawing/2014/main" val="1485135439"/>
                  </a:ext>
                </a:extLst>
              </a:tr>
              <a:tr h="950562">
                <a:tc>
                  <a:txBody>
                    <a:bodyPr/>
                    <a:lstStyle/>
                    <a:p>
                      <a:pPr marL="0" marR="0">
                        <a:lnSpc>
                          <a:spcPct val="115000"/>
                        </a:lnSpc>
                        <a:buNone/>
                      </a:pPr>
                      <a:r>
                        <a:rPr lang="en-US" sz="1600" kern="100" dirty="0">
                          <a:effectLst/>
                        </a:rPr>
                        <a:t>Anthropology</a:t>
                      </a:r>
                      <a:endParaRPr lang="en-US" sz="1600" kern="100" dirty="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a:effectLst/>
                        </a:rPr>
                        <a:t>Human cultures, practices, and belief systems (often cross-cultural)</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a:effectLst/>
                        </a:rPr>
                        <a:t>How do cultures and traditions shape behavior?</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a:effectLst/>
                        </a:rPr>
                        <a:t>Ethnography, fieldwork, participant observation</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a:effectLst/>
                        </a:rPr>
                        <a:t>Deep cultural understanding</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a:effectLst/>
                        </a:rPr>
                        <a:t>Valuable for context-sensitive policy, especially in development and indigenous contexts</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extLst>
                  <a:ext uri="{0D108BD9-81ED-4DB2-BD59-A6C34878D82A}">
                    <a16:rowId xmlns:a16="http://schemas.microsoft.com/office/drawing/2014/main" val="1452973232"/>
                  </a:ext>
                </a:extLst>
              </a:tr>
              <a:tr h="760851">
                <a:tc>
                  <a:txBody>
                    <a:bodyPr/>
                    <a:lstStyle/>
                    <a:p>
                      <a:pPr marL="0" marR="0">
                        <a:lnSpc>
                          <a:spcPct val="115000"/>
                        </a:lnSpc>
                        <a:buNone/>
                      </a:pPr>
                      <a:r>
                        <a:rPr lang="en-US" sz="1800" kern="100" dirty="0">
                          <a:effectLst/>
                        </a:rPr>
                        <a:t>Psychology</a:t>
                      </a:r>
                      <a:endParaRPr lang="en-US" sz="1800" kern="100" dirty="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a:effectLst/>
                        </a:rPr>
                        <a:t>Human cognition, emotion, and behavior</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a:effectLst/>
                        </a:rPr>
                        <a:t>Why do people behave the way they do?</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dirty="0">
                          <a:effectLst/>
                        </a:rPr>
                        <a:t>Experiments, surveys, behavioral observation (usually university students are the subjects…what`s “WEIRD” about that)?</a:t>
                      </a:r>
                      <a:endParaRPr lang="en-US" sz="900" kern="100" dirty="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a:effectLst/>
                        </a:rPr>
                        <a:t>Understanding individuals and mental processes</a:t>
                      </a:r>
                      <a:endParaRPr lang="en-US" sz="900" kern="100">
                        <a:effectLst/>
                        <a:latin typeface="Times New Roman" panose="02020603050405020304" pitchFamily="18" charset="0"/>
                        <a:ea typeface="Times New Roman" panose="02020603050405020304" pitchFamily="18" charset="0"/>
                      </a:endParaRPr>
                    </a:p>
                  </a:txBody>
                  <a:tcPr marL="7309" marR="7309" marT="7309" marB="7309" anchor="ctr"/>
                </a:tc>
                <a:tc>
                  <a:txBody>
                    <a:bodyPr/>
                    <a:lstStyle/>
                    <a:p>
                      <a:pPr marL="0" marR="0">
                        <a:lnSpc>
                          <a:spcPct val="115000"/>
                        </a:lnSpc>
                        <a:buNone/>
                      </a:pPr>
                      <a:r>
                        <a:rPr lang="en-US" sz="900" kern="100" dirty="0">
                          <a:effectLst/>
                        </a:rPr>
                        <a:t>Supports behavioral insights for policy (nudges, decision-making, etc.)</a:t>
                      </a:r>
                      <a:endParaRPr lang="en-US" sz="900" kern="100" dirty="0">
                        <a:effectLst/>
                        <a:latin typeface="Times New Roman" panose="02020603050405020304" pitchFamily="18" charset="0"/>
                        <a:ea typeface="Times New Roman" panose="02020603050405020304" pitchFamily="18" charset="0"/>
                      </a:endParaRPr>
                    </a:p>
                  </a:txBody>
                  <a:tcPr marL="7309" marR="7309" marT="7309" marB="7309" anchor="ctr"/>
                </a:tc>
                <a:extLst>
                  <a:ext uri="{0D108BD9-81ED-4DB2-BD59-A6C34878D82A}">
                    <a16:rowId xmlns:a16="http://schemas.microsoft.com/office/drawing/2014/main" val="2677415257"/>
                  </a:ext>
                </a:extLst>
              </a:tr>
            </a:tbl>
          </a:graphicData>
        </a:graphic>
      </p:graphicFrame>
    </p:spTree>
    <p:extLst>
      <p:ext uri="{BB962C8B-B14F-4D97-AF65-F5344CB8AC3E}">
        <p14:creationId xmlns:p14="http://schemas.microsoft.com/office/powerpoint/2010/main" val="3830099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69EAA-4D7D-3A56-AA92-FF956C3AAA22}"/>
              </a:ext>
            </a:extLst>
          </p:cNvPr>
          <p:cNvSpPr>
            <a:spLocks noGrp="1"/>
          </p:cNvSpPr>
          <p:nvPr>
            <p:ph type="title"/>
          </p:nvPr>
        </p:nvSpPr>
        <p:spPr/>
        <p:txBody>
          <a:bodyPr/>
          <a:lstStyle/>
          <a:p>
            <a:r>
              <a:rPr lang="en-US" dirty="0"/>
              <a:t>How does PPL relate to the physical and biological fields? </a:t>
            </a:r>
          </a:p>
        </p:txBody>
      </p:sp>
      <p:graphicFrame>
        <p:nvGraphicFramePr>
          <p:cNvPr id="4" name="Content Placeholder 3">
            <a:extLst>
              <a:ext uri="{FF2B5EF4-FFF2-40B4-BE49-F238E27FC236}">
                <a16:creationId xmlns:a16="http://schemas.microsoft.com/office/drawing/2014/main" id="{895AF7BA-ED18-08E0-A0E8-D26D5551033C}"/>
              </a:ext>
            </a:extLst>
          </p:cNvPr>
          <p:cNvGraphicFramePr>
            <a:graphicFrameLocks noGrp="1"/>
          </p:cNvGraphicFramePr>
          <p:nvPr>
            <p:ph idx="1"/>
            <p:extLst>
              <p:ext uri="{D42A27DB-BD31-4B8C-83A1-F6EECF244321}">
                <p14:modId xmlns:p14="http://schemas.microsoft.com/office/powerpoint/2010/main" val="3270168251"/>
              </p:ext>
            </p:extLst>
          </p:nvPr>
        </p:nvGraphicFramePr>
        <p:xfrm>
          <a:off x="457200" y="1600200"/>
          <a:ext cx="8229600" cy="4530725"/>
        </p:xfrm>
        <a:graphic>
          <a:graphicData uri="http://schemas.openxmlformats.org/drawingml/2006/table">
            <a:tbl>
              <a:tblPr firstRow="1" firstCol="1" bandRow="1">
                <a:tableStyleId>{5C22544A-7EE6-4342-B048-85BDC9FD1C3A}</a:tableStyleId>
              </a:tblPr>
              <a:tblGrid>
                <a:gridCol w="1645920">
                  <a:extLst>
                    <a:ext uri="{9D8B030D-6E8A-4147-A177-3AD203B41FA5}">
                      <a16:colId xmlns:a16="http://schemas.microsoft.com/office/drawing/2014/main" val="3520733814"/>
                    </a:ext>
                  </a:extLst>
                </a:gridCol>
                <a:gridCol w="1645920">
                  <a:extLst>
                    <a:ext uri="{9D8B030D-6E8A-4147-A177-3AD203B41FA5}">
                      <a16:colId xmlns:a16="http://schemas.microsoft.com/office/drawing/2014/main" val="1956882089"/>
                    </a:ext>
                  </a:extLst>
                </a:gridCol>
                <a:gridCol w="1645920">
                  <a:extLst>
                    <a:ext uri="{9D8B030D-6E8A-4147-A177-3AD203B41FA5}">
                      <a16:colId xmlns:a16="http://schemas.microsoft.com/office/drawing/2014/main" val="2277056814"/>
                    </a:ext>
                  </a:extLst>
                </a:gridCol>
                <a:gridCol w="1645920">
                  <a:extLst>
                    <a:ext uri="{9D8B030D-6E8A-4147-A177-3AD203B41FA5}">
                      <a16:colId xmlns:a16="http://schemas.microsoft.com/office/drawing/2014/main" val="139910901"/>
                    </a:ext>
                  </a:extLst>
                </a:gridCol>
                <a:gridCol w="1645920">
                  <a:extLst>
                    <a:ext uri="{9D8B030D-6E8A-4147-A177-3AD203B41FA5}">
                      <a16:colId xmlns:a16="http://schemas.microsoft.com/office/drawing/2014/main" val="4154096903"/>
                    </a:ext>
                  </a:extLst>
                </a:gridCol>
              </a:tblGrid>
              <a:tr h="283823">
                <a:tc>
                  <a:txBody>
                    <a:bodyPr/>
                    <a:lstStyle/>
                    <a:p>
                      <a:pPr marL="0" marR="0" algn="ctr">
                        <a:lnSpc>
                          <a:spcPct val="115000"/>
                        </a:lnSpc>
                        <a:buNone/>
                      </a:pPr>
                      <a:r>
                        <a:rPr lang="en-US" sz="800" kern="100" dirty="0">
                          <a:effectLst/>
                          <a:latin typeface="Times New Roman" panose="02020603050405020304" pitchFamily="18" charset="0"/>
                          <a:ea typeface="Times New Roman" panose="02020603050405020304" pitchFamily="18" charset="0"/>
                        </a:rPr>
                        <a:t>Discipline</a:t>
                      </a:r>
                    </a:p>
                  </a:txBody>
                  <a:tcPr marL="6393" marR="6393" marT="6393" marB="6393" anchor="ctr"/>
                </a:tc>
                <a:tc>
                  <a:txBody>
                    <a:bodyPr/>
                    <a:lstStyle/>
                    <a:p>
                      <a:pPr marL="0" marR="0" algn="ctr">
                        <a:lnSpc>
                          <a:spcPct val="115000"/>
                        </a:lnSpc>
                        <a:buNone/>
                      </a:pPr>
                      <a:r>
                        <a:rPr lang="en-US" sz="800" kern="100">
                          <a:effectLst/>
                        </a:rPr>
                        <a:t>Primary Focus</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gn="ctr">
                        <a:lnSpc>
                          <a:spcPct val="115000"/>
                        </a:lnSpc>
                        <a:buNone/>
                      </a:pPr>
                      <a:r>
                        <a:rPr lang="en-US" sz="800" kern="100" dirty="0">
                          <a:effectLst/>
                        </a:rPr>
                        <a:t>Key Questions</a:t>
                      </a:r>
                      <a:endParaRPr lang="en-US" sz="800" kern="100" dirty="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gn="ctr">
                        <a:lnSpc>
                          <a:spcPct val="115000"/>
                        </a:lnSpc>
                        <a:buNone/>
                      </a:pPr>
                      <a:r>
                        <a:rPr lang="en-US" sz="800" kern="100">
                          <a:effectLst/>
                        </a:rPr>
                        <a:t>How It Connects to Public Policy</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gn="ctr">
                        <a:lnSpc>
                          <a:spcPct val="115000"/>
                        </a:lnSpc>
                        <a:buNone/>
                      </a:pPr>
                      <a:r>
                        <a:rPr lang="en-US" sz="800" kern="100">
                          <a:effectLst/>
                        </a:rPr>
                        <a:t>Examples of Policy Impact</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extLst>
                  <a:ext uri="{0D108BD9-81ED-4DB2-BD59-A6C34878D82A}">
                    <a16:rowId xmlns:a16="http://schemas.microsoft.com/office/drawing/2014/main" val="3027261189"/>
                  </a:ext>
                </a:extLst>
              </a:tr>
              <a:tr h="566154">
                <a:tc>
                  <a:txBody>
                    <a:bodyPr/>
                    <a:lstStyle/>
                    <a:p>
                      <a:pPr marL="0" marR="0">
                        <a:lnSpc>
                          <a:spcPct val="115000"/>
                        </a:lnSpc>
                        <a:buNone/>
                      </a:pPr>
                      <a:r>
                        <a:rPr lang="en-US" sz="800" kern="100">
                          <a:effectLst/>
                        </a:rPr>
                        <a:t>Biology</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Life systems, organisms, ecosystems, genetics</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How do living systems function and evolve?</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Informs health, environment, agriculture, and biotechnology policies</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Biodiversity protection, GMOs, vaccine development, biotech regulation</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extLst>
                  <a:ext uri="{0D108BD9-81ED-4DB2-BD59-A6C34878D82A}">
                    <a16:rowId xmlns:a16="http://schemas.microsoft.com/office/drawing/2014/main" val="1264475479"/>
                  </a:ext>
                </a:extLst>
              </a:tr>
              <a:tr h="566154">
                <a:tc>
                  <a:txBody>
                    <a:bodyPr/>
                    <a:lstStyle/>
                    <a:p>
                      <a:pPr marL="0" marR="0">
                        <a:lnSpc>
                          <a:spcPct val="115000"/>
                        </a:lnSpc>
                        <a:buNone/>
                      </a:pPr>
                      <a:r>
                        <a:rPr lang="en-US" sz="800" kern="100">
                          <a:effectLst/>
                        </a:rPr>
                        <a:t>Environmental Science / Ecology</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dirty="0">
                          <a:effectLst/>
                        </a:rPr>
                        <a:t>Interactions between organisms and their environments</a:t>
                      </a:r>
                      <a:endParaRPr lang="en-US" sz="800" kern="100" dirty="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What are the causes and consequences of environmental change?</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Shapes environmental policy, conservation, and climate adaptation</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dirty="0">
                          <a:effectLst/>
                        </a:rPr>
                        <a:t>Climate change regulation, endangered species acts, pollution control. IT`S TOO DARN HOT IN JAPAN!!</a:t>
                      </a:r>
                      <a:endParaRPr lang="en-US" sz="800" kern="100" dirty="0">
                        <a:effectLst/>
                        <a:latin typeface="Times New Roman" panose="02020603050405020304" pitchFamily="18" charset="0"/>
                        <a:ea typeface="Times New Roman" panose="02020603050405020304" pitchFamily="18" charset="0"/>
                      </a:endParaRPr>
                    </a:p>
                  </a:txBody>
                  <a:tcPr marL="6393" marR="6393" marT="6393" marB="6393" anchor="ctr"/>
                </a:tc>
                <a:extLst>
                  <a:ext uri="{0D108BD9-81ED-4DB2-BD59-A6C34878D82A}">
                    <a16:rowId xmlns:a16="http://schemas.microsoft.com/office/drawing/2014/main" val="210458952"/>
                  </a:ext>
                </a:extLst>
              </a:tr>
              <a:tr h="424989">
                <a:tc>
                  <a:txBody>
                    <a:bodyPr/>
                    <a:lstStyle/>
                    <a:p>
                      <a:pPr marL="0" marR="0">
                        <a:lnSpc>
                          <a:spcPct val="115000"/>
                        </a:lnSpc>
                        <a:buNone/>
                      </a:pPr>
                      <a:r>
                        <a:rPr lang="en-US" sz="800" kern="100" dirty="0">
                          <a:effectLst/>
                        </a:rPr>
                        <a:t>Chemistry</a:t>
                      </a:r>
                      <a:endParaRPr lang="en-US" sz="800" kern="100" dirty="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Composition and properties of matter; chemical reactions</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What substances are in our environment and how do they interact?</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Influences public health and environmental safety regulations</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Chemical safety standards, drug approvals, clean water policies</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extLst>
                  <a:ext uri="{0D108BD9-81ED-4DB2-BD59-A6C34878D82A}">
                    <a16:rowId xmlns:a16="http://schemas.microsoft.com/office/drawing/2014/main" val="1164799659"/>
                  </a:ext>
                </a:extLst>
              </a:tr>
              <a:tr h="566154">
                <a:tc>
                  <a:txBody>
                    <a:bodyPr/>
                    <a:lstStyle/>
                    <a:p>
                      <a:pPr marL="0" marR="0">
                        <a:lnSpc>
                          <a:spcPct val="115000"/>
                        </a:lnSpc>
                        <a:buNone/>
                      </a:pPr>
                      <a:r>
                        <a:rPr lang="en-US" sz="800" kern="100">
                          <a:effectLst/>
                        </a:rPr>
                        <a:t>Physics</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dirty="0">
                          <a:effectLst/>
                        </a:rPr>
                        <a:t>Matter, energy, forces, and laws of the universe</a:t>
                      </a:r>
                      <a:endParaRPr lang="en-US" sz="800" kern="100" dirty="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How do physical systems behave?</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Informs infrastructure, energy policy, and tech regulation</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dirty="0">
                          <a:effectLst/>
                        </a:rPr>
                        <a:t>Nuclear energy policy, radiation standards, transportation infrastructure, FUKUSHIMA!!</a:t>
                      </a:r>
                      <a:endParaRPr lang="en-US" sz="800" kern="100" dirty="0">
                        <a:effectLst/>
                        <a:latin typeface="Times New Roman" panose="02020603050405020304" pitchFamily="18" charset="0"/>
                        <a:ea typeface="Times New Roman" panose="02020603050405020304" pitchFamily="18" charset="0"/>
                      </a:endParaRPr>
                    </a:p>
                  </a:txBody>
                  <a:tcPr marL="6393" marR="6393" marT="6393" marB="6393" anchor="ctr"/>
                </a:tc>
                <a:extLst>
                  <a:ext uri="{0D108BD9-81ED-4DB2-BD59-A6C34878D82A}">
                    <a16:rowId xmlns:a16="http://schemas.microsoft.com/office/drawing/2014/main" val="2870462844"/>
                  </a:ext>
                </a:extLst>
              </a:tr>
              <a:tr h="566154">
                <a:tc>
                  <a:txBody>
                    <a:bodyPr/>
                    <a:lstStyle/>
                    <a:p>
                      <a:pPr marL="0" marR="0">
                        <a:lnSpc>
                          <a:spcPct val="115000"/>
                        </a:lnSpc>
                        <a:buNone/>
                      </a:pPr>
                      <a:r>
                        <a:rPr lang="en-US" sz="800" kern="100">
                          <a:effectLst/>
                        </a:rPr>
                        <a:t>Geosciences / Earth Science</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Earth's physical structure, natural hazards, resources</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How do natural systems like the atmosphere and tectonics function?</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Guides disaster preparedness, resource management, and climate policy</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dirty="0">
                          <a:effectLst/>
                        </a:rPr>
                        <a:t>Earthquake zoning laws, fossil fuel extraction regulation, weather forecasting. </a:t>
                      </a:r>
                      <a:r>
                        <a:rPr lang="en-US" sz="800" kern="100" dirty="0" err="1">
                          <a:effectLst/>
                        </a:rPr>
                        <a:t>EARTHQUAKES..Oh</a:t>
                      </a:r>
                      <a:r>
                        <a:rPr lang="en-US" sz="800" kern="100" dirty="0">
                          <a:effectLst/>
                        </a:rPr>
                        <a:t> MY! </a:t>
                      </a:r>
                      <a:endParaRPr lang="en-US" sz="800" kern="100" dirty="0">
                        <a:effectLst/>
                        <a:latin typeface="Times New Roman" panose="02020603050405020304" pitchFamily="18" charset="0"/>
                        <a:ea typeface="Times New Roman" panose="02020603050405020304" pitchFamily="18" charset="0"/>
                      </a:endParaRPr>
                    </a:p>
                  </a:txBody>
                  <a:tcPr marL="6393" marR="6393" marT="6393" marB="6393" anchor="ctr"/>
                </a:tc>
                <a:extLst>
                  <a:ext uri="{0D108BD9-81ED-4DB2-BD59-A6C34878D82A}">
                    <a16:rowId xmlns:a16="http://schemas.microsoft.com/office/drawing/2014/main" val="2775236256"/>
                  </a:ext>
                </a:extLst>
              </a:tr>
              <a:tr h="566154">
                <a:tc>
                  <a:txBody>
                    <a:bodyPr/>
                    <a:lstStyle/>
                    <a:p>
                      <a:pPr marL="0" marR="0">
                        <a:lnSpc>
                          <a:spcPct val="115000"/>
                        </a:lnSpc>
                        <a:buNone/>
                      </a:pPr>
                      <a:r>
                        <a:rPr lang="en-US" sz="800" kern="100">
                          <a:effectLst/>
                        </a:rPr>
                        <a:t>Health Sciences / Medicine</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Human health, disease, diagnostics, and treatment</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What causes disease and how can it be prevented or treated?</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Directly shapes health policy, access to care, and public health strategies</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dirty="0">
                          <a:effectLst/>
                        </a:rPr>
                        <a:t>Universal healthcare design, pandemic response, mental health policy. COVID POLICY!!</a:t>
                      </a:r>
                      <a:endParaRPr lang="en-US" sz="800" kern="100" dirty="0">
                        <a:effectLst/>
                        <a:latin typeface="Times New Roman" panose="02020603050405020304" pitchFamily="18" charset="0"/>
                        <a:ea typeface="Times New Roman" panose="02020603050405020304" pitchFamily="18" charset="0"/>
                      </a:endParaRPr>
                    </a:p>
                  </a:txBody>
                  <a:tcPr marL="6393" marR="6393" marT="6393" marB="6393" anchor="ctr"/>
                </a:tc>
                <a:extLst>
                  <a:ext uri="{0D108BD9-81ED-4DB2-BD59-A6C34878D82A}">
                    <a16:rowId xmlns:a16="http://schemas.microsoft.com/office/drawing/2014/main" val="2353911733"/>
                  </a:ext>
                </a:extLst>
              </a:tr>
              <a:tr h="424989">
                <a:tc>
                  <a:txBody>
                    <a:bodyPr/>
                    <a:lstStyle/>
                    <a:p>
                      <a:pPr marL="0" marR="0">
                        <a:lnSpc>
                          <a:spcPct val="115000"/>
                        </a:lnSpc>
                        <a:buNone/>
                      </a:pPr>
                      <a:r>
                        <a:rPr lang="en-US" sz="800" kern="100">
                          <a:effectLst/>
                        </a:rPr>
                        <a:t>Agricultural Science</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Crop production, soil health, food systems</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How can we sustainably grow food and manage land?</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Guides food security, land use, and sustainable farming policies</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Pesticide regulation, subsidies, land conservation</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extLst>
                  <a:ext uri="{0D108BD9-81ED-4DB2-BD59-A6C34878D82A}">
                    <a16:rowId xmlns:a16="http://schemas.microsoft.com/office/drawing/2014/main" val="3876765784"/>
                  </a:ext>
                </a:extLst>
              </a:tr>
              <a:tr h="566154">
                <a:tc>
                  <a:txBody>
                    <a:bodyPr/>
                    <a:lstStyle/>
                    <a:p>
                      <a:pPr marL="0" marR="0">
                        <a:lnSpc>
                          <a:spcPct val="115000"/>
                        </a:lnSpc>
                        <a:buNone/>
                      </a:pPr>
                      <a:r>
                        <a:rPr lang="en-US" sz="800" kern="100">
                          <a:effectLst/>
                        </a:rPr>
                        <a:t>Computer Science / Data Science</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Information systems, algorithms, computation</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How can we use data and computation to solve problems?</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a:effectLst/>
                        </a:rPr>
                        <a:t>Enables digital governance, cybersecurity, algorithmic regulation</a:t>
                      </a:r>
                      <a:endParaRPr lang="en-US" sz="800" kern="100">
                        <a:effectLst/>
                        <a:latin typeface="Times New Roman" panose="02020603050405020304" pitchFamily="18" charset="0"/>
                        <a:ea typeface="Times New Roman" panose="02020603050405020304" pitchFamily="18" charset="0"/>
                      </a:endParaRPr>
                    </a:p>
                  </a:txBody>
                  <a:tcPr marL="6393" marR="6393" marT="6393" marB="6393" anchor="ctr"/>
                </a:tc>
                <a:tc>
                  <a:txBody>
                    <a:bodyPr/>
                    <a:lstStyle/>
                    <a:p>
                      <a:pPr marL="0" marR="0">
                        <a:lnSpc>
                          <a:spcPct val="115000"/>
                        </a:lnSpc>
                        <a:buNone/>
                      </a:pPr>
                      <a:r>
                        <a:rPr lang="en-US" sz="800" kern="100" dirty="0">
                          <a:effectLst/>
                        </a:rPr>
                        <a:t>AI policy, data privacy laws, e-government services</a:t>
                      </a:r>
                      <a:endParaRPr lang="en-US" sz="800" kern="100" dirty="0">
                        <a:effectLst/>
                        <a:latin typeface="Times New Roman" panose="02020603050405020304" pitchFamily="18" charset="0"/>
                        <a:ea typeface="Times New Roman" panose="02020603050405020304" pitchFamily="18" charset="0"/>
                      </a:endParaRPr>
                    </a:p>
                  </a:txBody>
                  <a:tcPr marL="6393" marR="6393" marT="6393" marB="6393" anchor="ctr"/>
                </a:tc>
                <a:extLst>
                  <a:ext uri="{0D108BD9-81ED-4DB2-BD59-A6C34878D82A}">
                    <a16:rowId xmlns:a16="http://schemas.microsoft.com/office/drawing/2014/main" val="3970171389"/>
                  </a:ext>
                </a:extLst>
              </a:tr>
            </a:tbl>
          </a:graphicData>
        </a:graphic>
      </p:graphicFrame>
    </p:spTree>
    <p:extLst>
      <p:ext uri="{BB962C8B-B14F-4D97-AF65-F5344CB8AC3E}">
        <p14:creationId xmlns:p14="http://schemas.microsoft.com/office/powerpoint/2010/main" val="16890480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72206E-1F0F-8672-0757-3604984987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E8DEBE-3A00-978A-F3B6-A4F8333F9BA6}"/>
              </a:ext>
            </a:extLst>
          </p:cNvPr>
          <p:cNvSpPr>
            <a:spLocks noGrp="1"/>
          </p:cNvSpPr>
          <p:nvPr>
            <p:ph type="title"/>
          </p:nvPr>
        </p:nvSpPr>
        <p:spPr/>
        <p:txBody>
          <a:bodyPr/>
          <a:lstStyle/>
          <a:p>
            <a:r>
              <a:rPr lang="en-US" dirty="0"/>
              <a:t>The curriculum for students of PPL</a:t>
            </a:r>
          </a:p>
        </p:txBody>
      </p:sp>
      <p:sp>
        <p:nvSpPr>
          <p:cNvPr id="3" name="Content Placeholder 2">
            <a:extLst>
              <a:ext uri="{FF2B5EF4-FFF2-40B4-BE49-F238E27FC236}">
                <a16:creationId xmlns:a16="http://schemas.microsoft.com/office/drawing/2014/main" id="{2B34E425-DB72-6A95-7DE9-92E32A837AB8}"/>
              </a:ext>
            </a:extLst>
          </p:cNvPr>
          <p:cNvSpPr>
            <a:spLocks noGrp="1"/>
          </p:cNvSpPr>
          <p:nvPr>
            <p:ph idx="1"/>
          </p:nvPr>
        </p:nvSpPr>
        <p:spPr>
          <a:xfrm>
            <a:off x="440267" y="961913"/>
            <a:ext cx="8579296" cy="4934173"/>
          </a:xfrm>
        </p:spPr>
        <p:txBody>
          <a:bodyPr/>
          <a:lstStyle/>
          <a:p>
            <a:r>
              <a:rPr lang="en-US" sz="1900" dirty="0"/>
              <a:t>Master core analytical skills essential for effective public policy analysis and evidence-based decision-making</a:t>
            </a:r>
          </a:p>
          <a:p>
            <a:r>
              <a:rPr lang="en-US" sz="1900" dirty="0"/>
              <a:t>Gain a comprehensive understanding of policy institutions and processes—spanning political, economic, and social systems—and their implications for policy design and implementation. </a:t>
            </a:r>
          </a:p>
          <a:p>
            <a:r>
              <a:rPr lang="en-US" sz="1900" dirty="0"/>
              <a:t>Develop and refine professional communication skills suited to diverse policy environments and audiences</a:t>
            </a:r>
          </a:p>
          <a:p>
            <a:r>
              <a:rPr lang="en-US" sz="1900" dirty="0"/>
              <a:t>Strengthen leadership, management, and strategic decision-making abilities relevant to public and nonprofit sectors</a:t>
            </a:r>
          </a:p>
          <a:p>
            <a:r>
              <a:rPr lang="en-US" sz="1900" dirty="0"/>
              <a:t>Demonstrate the capacity to integrate analytical, institutional, communication, and managerial competencies in addressing complex policy challenges</a:t>
            </a:r>
          </a:p>
          <a:p>
            <a:r>
              <a:rPr lang="en-US" sz="1900" dirty="0"/>
              <a:t>Create meaningful, real-world impact by contributing to policies that improve lives and advance the public good</a:t>
            </a:r>
          </a:p>
          <a:p>
            <a:r>
              <a:rPr lang="en-US" sz="1900" dirty="0"/>
              <a:t>Make a real-world, positive difference in people`s lives</a:t>
            </a:r>
          </a:p>
          <a:p>
            <a:pPr marL="0" indent="0">
              <a:buNone/>
            </a:pPr>
            <a:br>
              <a:rPr lang="en-US" dirty="0"/>
            </a:br>
            <a:endParaRPr lang="en-US" dirty="0"/>
          </a:p>
        </p:txBody>
      </p:sp>
    </p:spTree>
    <p:extLst>
      <p:ext uri="{BB962C8B-B14F-4D97-AF65-F5344CB8AC3E}">
        <p14:creationId xmlns:p14="http://schemas.microsoft.com/office/powerpoint/2010/main" val="2378225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9CB23-AD5D-94DD-90B5-7B1D766BCF73}"/>
              </a:ext>
            </a:extLst>
          </p:cNvPr>
          <p:cNvSpPr>
            <a:spLocks noGrp="1"/>
          </p:cNvSpPr>
          <p:nvPr>
            <p:ph type="title"/>
          </p:nvPr>
        </p:nvSpPr>
        <p:spPr/>
        <p:txBody>
          <a:bodyPr/>
          <a:lstStyle/>
          <a:p>
            <a:r>
              <a:rPr lang="en-US" sz="3400" dirty="0"/>
              <a:t>Ok, what the heck is public policy anyways, can you just summarize in normal words? </a:t>
            </a:r>
          </a:p>
        </p:txBody>
      </p:sp>
      <p:sp>
        <p:nvSpPr>
          <p:cNvPr id="3" name="Content Placeholder 2">
            <a:extLst>
              <a:ext uri="{FF2B5EF4-FFF2-40B4-BE49-F238E27FC236}">
                <a16:creationId xmlns:a16="http://schemas.microsoft.com/office/drawing/2014/main" id="{9C3E8E95-8251-F932-0635-037AC41D0223}"/>
              </a:ext>
            </a:extLst>
          </p:cNvPr>
          <p:cNvSpPr>
            <a:spLocks noGrp="1"/>
          </p:cNvSpPr>
          <p:nvPr>
            <p:ph idx="1"/>
          </p:nvPr>
        </p:nvSpPr>
        <p:spPr>
          <a:xfrm>
            <a:off x="440871" y="1556792"/>
            <a:ext cx="8229600" cy="4392488"/>
          </a:xfrm>
        </p:spPr>
        <p:txBody>
          <a:bodyPr/>
          <a:lstStyle/>
          <a:p>
            <a:pPr lvl="1" algn="just"/>
            <a:r>
              <a:rPr lang="en-US" sz="2400" dirty="0">
                <a:latin typeface="Times New Roman" panose="02020603050405020304" pitchFamily="18" charset="0"/>
                <a:cs typeface="Times New Roman" panose="02020603050405020304" pitchFamily="18" charset="0"/>
              </a:rPr>
              <a:t>Public policy is the outcome of strategic bargaining among political actors, each seeking to maximize their own interests, given the constraints and incentives they face.</a:t>
            </a:r>
          </a:p>
          <a:p>
            <a:pPr lvl="1" algn="just"/>
            <a:r>
              <a:rPr lang="en-US" sz="2400" dirty="0">
                <a:latin typeface="Times New Roman" panose="02020603050405020304" pitchFamily="18" charset="0"/>
                <a:cs typeface="Times New Roman" panose="02020603050405020304" pitchFamily="18" charset="0"/>
              </a:rPr>
              <a:t>Public policy is grounded in evidence-based, applied social science theory, drawing on both quantitative and qualitative analyses. Quantitative methods help identify patterns/causal relationships and measure impact, while qualitative approaches provide analysis of causal mechanisms, crucial context, depth, and insight into lived experiences. Together, mixed methods strengthen the validity, relevance, and effectiveness of policy decisions.</a:t>
            </a:r>
          </a:p>
        </p:txBody>
      </p:sp>
    </p:spTree>
    <p:extLst>
      <p:ext uri="{BB962C8B-B14F-4D97-AF65-F5344CB8AC3E}">
        <p14:creationId xmlns:p14="http://schemas.microsoft.com/office/powerpoint/2010/main" val="37884267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A2689-C642-1160-F4F0-5042BD8EAB53}"/>
              </a:ext>
            </a:extLst>
          </p:cNvPr>
          <p:cNvSpPr>
            <a:spLocks noGrp="1"/>
          </p:cNvSpPr>
          <p:nvPr>
            <p:ph type="title"/>
          </p:nvPr>
        </p:nvSpPr>
        <p:spPr>
          <a:xfrm>
            <a:off x="457200" y="277813"/>
            <a:ext cx="8229600" cy="702915"/>
          </a:xfrm>
        </p:spPr>
        <p:txBody>
          <a:bodyPr/>
          <a:lstStyle/>
          <a:p>
            <a:r>
              <a:rPr lang="en-US" dirty="0"/>
              <a:t>Continued</a:t>
            </a:r>
          </a:p>
        </p:txBody>
      </p:sp>
      <p:sp>
        <p:nvSpPr>
          <p:cNvPr id="3" name="Content Placeholder 2">
            <a:extLst>
              <a:ext uri="{FF2B5EF4-FFF2-40B4-BE49-F238E27FC236}">
                <a16:creationId xmlns:a16="http://schemas.microsoft.com/office/drawing/2014/main" id="{1AB73161-E03C-F9F4-AEC9-60A057195772}"/>
              </a:ext>
            </a:extLst>
          </p:cNvPr>
          <p:cNvSpPr>
            <a:spLocks noGrp="1"/>
          </p:cNvSpPr>
          <p:nvPr>
            <p:ph idx="1"/>
          </p:nvPr>
        </p:nvSpPr>
        <p:spPr>
          <a:xfrm>
            <a:off x="448234" y="1163637"/>
            <a:ext cx="8588261" cy="4530725"/>
          </a:xfrm>
        </p:spPr>
        <p:txBody>
          <a:bodyPr/>
          <a:lstStyle/>
          <a:p>
            <a:endParaRPr lang="en-US" sz="2400" dirty="0"/>
          </a:p>
          <a:p>
            <a:r>
              <a:rPr lang="en-US" sz="2600" dirty="0">
                <a:latin typeface="Times New Roman" panose="02020603050405020304" pitchFamily="18" charset="0"/>
                <a:cs typeface="Times New Roman" panose="02020603050405020304" pitchFamily="18" charset="0"/>
              </a:rPr>
              <a:t>At its core, public policy is about solving complex societal problems through collective decision-making. Governments, NGOs, communities, and international organizations all aim to create rules, programs, and incentives to shape behavior in ways that promote public welfare.</a:t>
            </a:r>
          </a:p>
          <a:p>
            <a:r>
              <a:rPr lang="en-US" sz="2600" dirty="0">
                <a:latin typeface="Times New Roman" panose="02020603050405020304" pitchFamily="18" charset="0"/>
                <a:cs typeface="Times New Roman" panose="02020603050405020304" pitchFamily="18" charset="0"/>
              </a:rPr>
              <a:t>But here’s the FUNDEMENTAL puzzle/Dependent variable:</a:t>
            </a:r>
          </a:p>
          <a:p>
            <a:pPr lvl="1"/>
            <a:r>
              <a:rPr lang="en-US" dirty="0">
                <a:latin typeface="Times New Roman" panose="02020603050405020304" pitchFamily="18" charset="0"/>
                <a:cs typeface="Times New Roman" panose="02020603050405020304" pitchFamily="18" charset="0"/>
              </a:rPr>
              <a:t>How do you get people, institutions, and nations — all with their own goals, incentives, and constraints — to work together toward shared outcomes?</a:t>
            </a:r>
          </a:p>
          <a:p>
            <a:pPr marL="0" indent="0">
              <a:buNone/>
            </a:pPr>
            <a:endParaRPr lang="en-US" dirty="0"/>
          </a:p>
        </p:txBody>
      </p:sp>
    </p:spTree>
    <p:extLst>
      <p:ext uri="{BB962C8B-B14F-4D97-AF65-F5344CB8AC3E}">
        <p14:creationId xmlns:p14="http://schemas.microsoft.com/office/powerpoint/2010/main" val="950780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1C2EA-B65D-C9BB-5C09-349B9B3CAA8F}"/>
              </a:ext>
            </a:extLst>
          </p:cNvPr>
          <p:cNvSpPr>
            <a:spLocks noGrp="1"/>
          </p:cNvSpPr>
          <p:nvPr>
            <p:ph type="title"/>
          </p:nvPr>
        </p:nvSpPr>
        <p:spPr/>
        <p:txBody>
          <a:bodyPr/>
          <a:lstStyle/>
          <a:p>
            <a:r>
              <a:rPr lang="en-US" dirty="0"/>
              <a:t>Remember KIDS: </a:t>
            </a:r>
          </a:p>
        </p:txBody>
      </p:sp>
      <p:sp>
        <p:nvSpPr>
          <p:cNvPr id="3" name="Content Placeholder 2">
            <a:extLst>
              <a:ext uri="{FF2B5EF4-FFF2-40B4-BE49-F238E27FC236}">
                <a16:creationId xmlns:a16="http://schemas.microsoft.com/office/drawing/2014/main" id="{E2F41D93-22BE-A7AA-2EAB-56E8A39B1A9A}"/>
              </a:ext>
            </a:extLst>
          </p:cNvPr>
          <p:cNvSpPr>
            <a:spLocks noGrp="1"/>
          </p:cNvSpPr>
          <p:nvPr>
            <p:ph idx="1"/>
          </p:nvPr>
        </p:nvSpPr>
        <p:spPr/>
        <p:txBody>
          <a:bodyPr/>
          <a:lstStyle/>
          <a:p>
            <a:r>
              <a:rPr lang="en-US" dirty="0"/>
              <a:t>“More people will die of bad politics than bad physics.” </a:t>
            </a:r>
          </a:p>
          <a:p>
            <a:pPr lvl="1"/>
            <a:r>
              <a:rPr lang="en-US" dirty="0"/>
              <a:t>Who said that? </a:t>
            </a:r>
          </a:p>
          <a:p>
            <a:pPr lvl="1"/>
            <a:endParaRPr lang="en-US" dirty="0"/>
          </a:p>
          <a:p>
            <a:pPr lvl="1"/>
            <a:endParaRPr lang="en-US" dirty="0"/>
          </a:p>
        </p:txBody>
      </p:sp>
      <p:pic>
        <p:nvPicPr>
          <p:cNvPr id="9220" name="Picture 4" descr="Amanti Art Albert Einstein Funny Face ...">
            <a:extLst>
              <a:ext uri="{FF2B5EF4-FFF2-40B4-BE49-F238E27FC236}">
                <a16:creationId xmlns:a16="http://schemas.microsoft.com/office/drawing/2014/main" id="{45BDF53B-2100-A79F-B58E-26D571ABAB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3140968"/>
            <a:ext cx="6624736"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0488795"/>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a:ln>
              <a:noFill/>
            </a:ln>
            <a:solidFill>
              <a:schemeClr val="tx1"/>
            </a:solidFill>
            <a:effectLst/>
            <a:latin typeface="Arial" pitchFamily="-110" charset="0"/>
            <a:ea typeface="ＭＳ Ｐゴシック" pitchFamily="-110" charset="-128"/>
            <a:cs typeface="ＭＳ Ｐゴシック" pitchFamily="-11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a:ln>
              <a:noFill/>
            </a:ln>
            <a:solidFill>
              <a:schemeClr val="tx1"/>
            </a:solidFill>
            <a:effectLst/>
            <a:latin typeface="Arial" pitchFamily="-110" charset="0"/>
            <a:ea typeface="ＭＳ Ｐゴシック" pitchFamily="-110" charset="-128"/>
            <a:cs typeface="ＭＳ Ｐゴシック" pitchFamily="-110" charset="-128"/>
          </a:defRPr>
        </a:defPPr>
      </a:lstStyle>
    </a:lnDef>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Aspect.thmx</Template>
  <TotalTime>24790</TotalTime>
  <Words>6288</Words>
  <Application>Microsoft Macintosh PowerPoint</Application>
  <PresentationFormat>On-screen Show (4:3)</PresentationFormat>
  <Paragraphs>635</Paragraphs>
  <Slides>37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Aptos</vt:lpstr>
      <vt:lpstr>Arial</vt:lpstr>
      <vt:lpstr>Calibri</vt:lpstr>
      <vt:lpstr>Garamond</vt:lpstr>
      <vt:lpstr>Times New Roman</vt:lpstr>
      <vt:lpstr>Wingdings</vt:lpstr>
      <vt:lpstr>Edge</vt:lpstr>
      <vt:lpstr>A short guide and introduction to the wonderful and frustratingly complex, yet critically important world of Public Policy </vt:lpstr>
      <vt:lpstr>Public Policy is politics, but not exactly</vt:lpstr>
      <vt:lpstr>Some more differences…</vt:lpstr>
      <vt:lpstr>The other social sciences are also related to politics (i.e. power), but are distinct (obviously)</vt:lpstr>
      <vt:lpstr>How does PPL relate to the physical and biological fields? </vt:lpstr>
      <vt:lpstr>The curriculum for students of PPL</vt:lpstr>
      <vt:lpstr>Ok, what the heck is public policy anyways, can you just summarize in normal words? </vt:lpstr>
      <vt:lpstr>Continued</vt:lpstr>
      <vt:lpstr>Remember KIDS: </vt:lpstr>
      <vt:lpstr>The key puzzles and challenges in Public Policy</vt:lpstr>
      <vt:lpstr>Generalizable frameworks (also see the appendix)</vt:lpstr>
      <vt:lpstr>How Frameworks, Strategic Models, and Data-Driven Approaches Help</vt:lpstr>
      <vt:lpstr>Models of Strategic Interaction—what are they and why are you punishing us?</vt:lpstr>
      <vt:lpstr>Example of computational modeling in public policy—the big frontier! </vt:lpstr>
      <vt:lpstr>Data driven approaches</vt:lpstr>
      <vt:lpstr>Example: Why is the Collective Action problem so critical to Public Policy? </vt:lpstr>
      <vt:lpstr>Continued</vt:lpstr>
      <vt:lpstr>Examples</vt:lpstr>
      <vt:lpstr>Example of a key issue RIGHT NOW (we can talk about the perils of anarchy at a different time)</vt:lpstr>
      <vt:lpstr>Continued</vt:lpstr>
      <vt:lpstr>To wrap up </vt:lpstr>
      <vt:lpstr>Wrap up continued….</vt:lpstr>
      <vt:lpstr>PowerPoint Presentation</vt:lpstr>
      <vt:lpstr>PowerPoint Presentation</vt:lpstr>
      <vt:lpstr>PowerPoint Presentation</vt:lpstr>
      <vt:lpstr>Questions to ask any policy “expert”</vt:lpstr>
      <vt:lpstr>Continued</vt:lpstr>
      <vt:lpstr>Continued</vt:lpstr>
      <vt:lpstr>Continued….</vt:lpstr>
      <vt:lpstr>Key debates in public policy summarized</vt:lpstr>
      <vt:lpstr>Key debates summarized (continued)</vt:lpstr>
      <vt:lpstr>PowerPoint Presentation</vt:lpstr>
      <vt:lpstr>Appendix </vt:lpstr>
      <vt:lpstr>What are the flagship journals in Public Policy? </vt:lpstr>
      <vt:lpstr>What are the flagship journals in Political Science? </vt:lpstr>
      <vt:lpstr>Flagship University Press (and a few of the others) Publishers (Political Science and Public Policy)</vt:lpstr>
      <vt:lpstr>What`s a potential bias of those publications? </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IPS 225: Japanese Politics and Political Economy</dc:title>
  <dc:creator>Kenneth McElwain</dc:creator>
  <cp:lastModifiedBy>anonymous reviewer</cp:lastModifiedBy>
  <cp:revision>558</cp:revision>
  <cp:lastPrinted>2013-11-25T06:53:33Z</cp:lastPrinted>
  <dcterms:created xsi:type="dcterms:W3CDTF">2009-01-07T21:18:36Z</dcterms:created>
  <dcterms:modified xsi:type="dcterms:W3CDTF">2025-10-29T02:43:21Z</dcterms:modified>
</cp:coreProperties>
</file>